
<file path=[Content_Types].xml><?xml version="1.0" encoding="utf-8"?>
<Types xmlns="http://schemas.openxmlformats.org/package/2006/content-types">
  <Default Extension="emf" ContentType="image/x-emf"/>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Lst>
  <p:sldSz cx="42803763" cy="302752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E3C"/>
    <a:srgbClr val="E72240"/>
    <a:srgbClr val="008EA0"/>
    <a:srgbClr val="FF9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785" autoAdjust="0"/>
    <p:restoredTop sz="94660"/>
  </p:normalViewPr>
  <p:slideViewPr>
    <p:cSldViewPr snapToGrid="0">
      <p:cViewPr varScale="1">
        <p:scale>
          <a:sx n="26" d="100"/>
          <a:sy n="26" d="100"/>
        </p:scale>
        <p:origin x="1644"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10282" y="4954765"/>
            <a:ext cx="36383199" cy="10540259"/>
          </a:xfrm>
        </p:spPr>
        <p:txBody>
          <a:bodyPr anchor="b"/>
          <a:lstStyle>
            <a:lvl1pPr algn="ctr">
              <a:defRPr sz="26488"/>
            </a:lvl1pPr>
          </a:lstStyle>
          <a:p>
            <a:r>
              <a:rPr lang="en-US"/>
              <a:t>Click to edit Master title style</a:t>
            </a:r>
            <a:endParaRPr lang="en-US" dirty="0"/>
          </a:p>
        </p:txBody>
      </p:sp>
      <p:sp>
        <p:nvSpPr>
          <p:cNvPr id="3" name="Subtitle 2"/>
          <p:cNvSpPr>
            <a:spLocks noGrp="1"/>
          </p:cNvSpPr>
          <p:nvPr>
            <p:ph type="subTitle" idx="1"/>
          </p:nvPr>
        </p:nvSpPr>
        <p:spPr>
          <a:xfrm>
            <a:off x="5350471" y="15901497"/>
            <a:ext cx="32102822" cy="7309499"/>
          </a:xfrm>
        </p:spPr>
        <p:txBody>
          <a:bodyPr/>
          <a:lstStyle>
            <a:lvl1pPr marL="0" indent="0" algn="ctr">
              <a:buNone/>
              <a:defRPr sz="10595"/>
            </a:lvl1pPr>
            <a:lvl2pPr marL="2018355" indent="0" algn="ctr">
              <a:buNone/>
              <a:defRPr sz="8829"/>
            </a:lvl2pPr>
            <a:lvl3pPr marL="4036710" indent="0" algn="ctr">
              <a:buNone/>
              <a:defRPr sz="7946"/>
            </a:lvl3pPr>
            <a:lvl4pPr marL="6055065" indent="0" algn="ctr">
              <a:buNone/>
              <a:defRPr sz="7063"/>
            </a:lvl4pPr>
            <a:lvl5pPr marL="8073420" indent="0" algn="ctr">
              <a:buNone/>
              <a:defRPr sz="7063"/>
            </a:lvl5pPr>
            <a:lvl6pPr marL="10091776" indent="0" algn="ctr">
              <a:buNone/>
              <a:defRPr sz="7063"/>
            </a:lvl6pPr>
            <a:lvl7pPr marL="12110131" indent="0" algn="ctr">
              <a:buNone/>
              <a:defRPr sz="7063"/>
            </a:lvl7pPr>
            <a:lvl8pPr marL="14128486" indent="0" algn="ctr">
              <a:buNone/>
              <a:defRPr sz="7063"/>
            </a:lvl8pPr>
            <a:lvl9pPr marL="16146841" indent="0" algn="ctr">
              <a:buNone/>
              <a:defRPr sz="7063"/>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5144DE8-AE3D-40A8-90B8-FB90AC599C3D}" type="datetimeFigureOut">
              <a:rPr lang="en-GB" smtClean="0"/>
              <a:t>30/06/2020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6EC4D90-E909-4F87-A3D0-77D3250A7A1C}" type="slidenum">
              <a:rPr lang="en-GB" smtClean="0"/>
              <a:t>‹Nr.›</a:t>
            </a:fld>
            <a:endParaRPr lang="en-GB" dirty="0"/>
          </a:p>
        </p:txBody>
      </p:sp>
    </p:spTree>
    <p:extLst>
      <p:ext uri="{BB962C8B-B14F-4D97-AF65-F5344CB8AC3E}">
        <p14:creationId xmlns:p14="http://schemas.microsoft.com/office/powerpoint/2010/main" val="28255495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144DE8-AE3D-40A8-90B8-FB90AC599C3D}" type="datetimeFigureOut">
              <a:rPr lang="en-GB" smtClean="0"/>
              <a:t>30/06/2020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6EC4D90-E909-4F87-A3D0-77D3250A7A1C}" type="slidenum">
              <a:rPr lang="en-GB" smtClean="0"/>
              <a:t>‹Nr.›</a:t>
            </a:fld>
            <a:endParaRPr lang="en-GB" dirty="0"/>
          </a:p>
        </p:txBody>
      </p:sp>
    </p:spTree>
    <p:extLst>
      <p:ext uri="{BB962C8B-B14F-4D97-AF65-F5344CB8AC3E}">
        <p14:creationId xmlns:p14="http://schemas.microsoft.com/office/powerpoint/2010/main" val="12435526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0631445" y="1611875"/>
            <a:ext cx="9229561" cy="256568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42761" y="1611875"/>
            <a:ext cx="27153637" cy="2565684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144DE8-AE3D-40A8-90B8-FB90AC599C3D}" type="datetimeFigureOut">
              <a:rPr lang="en-GB" smtClean="0"/>
              <a:t>30/06/2020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6EC4D90-E909-4F87-A3D0-77D3250A7A1C}" type="slidenum">
              <a:rPr lang="en-GB" smtClean="0"/>
              <a:t>‹Nr.›</a:t>
            </a:fld>
            <a:endParaRPr lang="en-GB" dirty="0"/>
          </a:p>
        </p:txBody>
      </p:sp>
    </p:spTree>
    <p:extLst>
      <p:ext uri="{BB962C8B-B14F-4D97-AF65-F5344CB8AC3E}">
        <p14:creationId xmlns:p14="http://schemas.microsoft.com/office/powerpoint/2010/main" val="1307803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144DE8-AE3D-40A8-90B8-FB90AC599C3D}" type="datetimeFigureOut">
              <a:rPr lang="en-GB" smtClean="0"/>
              <a:t>30/06/2020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6EC4D90-E909-4F87-A3D0-77D3250A7A1C}" type="slidenum">
              <a:rPr lang="en-GB" smtClean="0"/>
              <a:t>‹Nr.›</a:t>
            </a:fld>
            <a:endParaRPr lang="en-GB" dirty="0"/>
          </a:p>
        </p:txBody>
      </p:sp>
    </p:spTree>
    <p:extLst>
      <p:ext uri="{BB962C8B-B14F-4D97-AF65-F5344CB8AC3E}">
        <p14:creationId xmlns:p14="http://schemas.microsoft.com/office/powerpoint/2010/main" val="21660945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20467" y="7547788"/>
            <a:ext cx="36918246" cy="12593645"/>
          </a:xfrm>
        </p:spPr>
        <p:txBody>
          <a:bodyPr anchor="b"/>
          <a:lstStyle>
            <a:lvl1pPr>
              <a:defRPr sz="26488"/>
            </a:lvl1pPr>
          </a:lstStyle>
          <a:p>
            <a:r>
              <a:rPr lang="en-US"/>
              <a:t>Click to edit Master title style</a:t>
            </a:r>
            <a:endParaRPr lang="en-US" dirty="0"/>
          </a:p>
        </p:txBody>
      </p:sp>
      <p:sp>
        <p:nvSpPr>
          <p:cNvPr id="3" name="Text Placeholder 2"/>
          <p:cNvSpPr>
            <a:spLocks noGrp="1"/>
          </p:cNvSpPr>
          <p:nvPr>
            <p:ph type="body" idx="1"/>
          </p:nvPr>
        </p:nvSpPr>
        <p:spPr>
          <a:xfrm>
            <a:off x="2920467" y="20260574"/>
            <a:ext cx="36918246" cy="6622701"/>
          </a:xfrm>
        </p:spPr>
        <p:txBody>
          <a:bodyPr/>
          <a:lstStyle>
            <a:lvl1pPr marL="0" indent="0">
              <a:buNone/>
              <a:defRPr sz="10595">
                <a:solidFill>
                  <a:schemeClr val="tx1"/>
                </a:solidFill>
              </a:defRPr>
            </a:lvl1pPr>
            <a:lvl2pPr marL="2018355" indent="0">
              <a:buNone/>
              <a:defRPr sz="8829">
                <a:solidFill>
                  <a:schemeClr val="tx1">
                    <a:tint val="75000"/>
                  </a:schemeClr>
                </a:solidFill>
              </a:defRPr>
            </a:lvl2pPr>
            <a:lvl3pPr marL="4036710" indent="0">
              <a:buNone/>
              <a:defRPr sz="7946">
                <a:solidFill>
                  <a:schemeClr val="tx1">
                    <a:tint val="75000"/>
                  </a:schemeClr>
                </a:solidFill>
              </a:defRPr>
            </a:lvl3pPr>
            <a:lvl4pPr marL="6055065" indent="0">
              <a:buNone/>
              <a:defRPr sz="7063">
                <a:solidFill>
                  <a:schemeClr val="tx1">
                    <a:tint val="75000"/>
                  </a:schemeClr>
                </a:solidFill>
              </a:defRPr>
            </a:lvl4pPr>
            <a:lvl5pPr marL="8073420" indent="0">
              <a:buNone/>
              <a:defRPr sz="7063">
                <a:solidFill>
                  <a:schemeClr val="tx1">
                    <a:tint val="75000"/>
                  </a:schemeClr>
                </a:solidFill>
              </a:defRPr>
            </a:lvl5pPr>
            <a:lvl6pPr marL="10091776" indent="0">
              <a:buNone/>
              <a:defRPr sz="7063">
                <a:solidFill>
                  <a:schemeClr val="tx1">
                    <a:tint val="75000"/>
                  </a:schemeClr>
                </a:solidFill>
              </a:defRPr>
            </a:lvl6pPr>
            <a:lvl7pPr marL="12110131" indent="0">
              <a:buNone/>
              <a:defRPr sz="7063">
                <a:solidFill>
                  <a:schemeClr val="tx1">
                    <a:tint val="75000"/>
                  </a:schemeClr>
                </a:solidFill>
              </a:defRPr>
            </a:lvl7pPr>
            <a:lvl8pPr marL="14128486" indent="0">
              <a:buNone/>
              <a:defRPr sz="7063">
                <a:solidFill>
                  <a:schemeClr val="tx1">
                    <a:tint val="75000"/>
                  </a:schemeClr>
                </a:solidFill>
              </a:defRPr>
            </a:lvl8pPr>
            <a:lvl9pPr marL="16146841" indent="0">
              <a:buNone/>
              <a:defRPr sz="7063">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5144DE8-AE3D-40A8-90B8-FB90AC599C3D}" type="datetimeFigureOut">
              <a:rPr lang="en-GB" smtClean="0"/>
              <a:t>30/06/2020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6EC4D90-E909-4F87-A3D0-77D3250A7A1C}" type="slidenum">
              <a:rPr lang="en-GB" smtClean="0"/>
              <a:t>‹Nr.›</a:t>
            </a:fld>
            <a:endParaRPr lang="en-GB" dirty="0"/>
          </a:p>
        </p:txBody>
      </p:sp>
    </p:spTree>
    <p:extLst>
      <p:ext uri="{BB962C8B-B14F-4D97-AF65-F5344CB8AC3E}">
        <p14:creationId xmlns:p14="http://schemas.microsoft.com/office/powerpoint/2010/main" val="41012309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942759" y="8059374"/>
            <a:ext cx="18191599" cy="1920934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1669405" y="8059374"/>
            <a:ext cx="18191599" cy="1920934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5144DE8-AE3D-40A8-90B8-FB90AC599C3D}" type="datetimeFigureOut">
              <a:rPr lang="en-GB" smtClean="0"/>
              <a:t>30/06/2020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6EC4D90-E909-4F87-A3D0-77D3250A7A1C}" type="slidenum">
              <a:rPr lang="en-GB" smtClean="0"/>
              <a:t>‹Nr.›</a:t>
            </a:fld>
            <a:endParaRPr lang="en-GB" dirty="0"/>
          </a:p>
        </p:txBody>
      </p:sp>
    </p:spTree>
    <p:extLst>
      <p:ext uri="{BB962C8B-B14F-4D97-AF65-F5344CB8AC3E}">
        <p14:creationId xmlns:p14="http://schemas.microsoft.com/office/powerpoint/2010/main" val="31881628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948334" y="1611882"/>
            <a:ext cx="36918246" cy="5851808"/>
          </a:xfrm>
        </p:spPr>
        <p:txBody>
          <a:bodyPr/>
          <a:lstStyle/>
          <a:p>
            <a:r>
              <a:rPr lang="en-US"/>
              <a:t>Click to edit Master title style</a:t>
            </a:r>
            <a:endParaRPr lang="en-US" dirty="0"/>
          </a:p>
        </p:txBody>
      </p:sp>
      <p:sp>
        <p:nvSpPr>
          <p:cNvPr id="3" name="Text Placeholder 2"/>
          <p:cNvSpPr>
            <a:spLocks noGrp="1"/>
          </p:cNvSpPr>
          <p:nvPr>
            <p:ph type="body" idx="1"/>
          </p:nvPr>
        </p:nvSpPr>
        <p:spPr>
          <a:xfrm>
            <a:off x="2948339" y="7421634"/>
            <a:ext cx="18107995" cy="3637228"/>
          </a:xfrm>
        </p:spPr>
        <p:txBody>
          <a:bodyPr anchor="b"/>
          <a:lstStyle>
            <a:lvl1pPr marL="0" indent="0">
              <a:buNone/>
              <a:defRPr sz="10595" b="1"/>
            </a:lvl1pPr>
            <a:lvl2pPr marL="2018355" indent="0">
              <a:buNone/>
              <a:defRPr sz="8829" b="1"/>
            </a:lvl2pPr>
            <a:lvl3pPr marL="4036710" indent="0">
              <a:buNone/>
              <a:defRPr sz="7946" b="1"/>
            </a:lvl3pPr>
            <a:lvl4pPr marL="6055065" indent="0">
              <a:buNone/>
              <a:defRPr sz="7063" b="1"/>
            </a:lvl4pPr>
            <a:lvl5pPr marL="8073420" indent="0">
              <a:buNone/>
              <a:defRPr sz="7063" b="1"/>
            </a:lvl5pPr>
            <a:lvl6pPr marL="10091776" indent="0">
              <a:buNone/>
              <a:defRPr sz="7063" b="1"/>
            </a:lvl6pPr>
            <a:lvl7pPr marL="12110131" indent="0">
              <a:buNone/>
              <a:defRPr sz="7063" b="1"/>
            </a:lvl7pPr>
            <a:lvl8pPr marL="14128486" indent="0">
              <a:buNone/>
              <a:defRPr sz="7063" b="1"/>
            </a:lvl8pPr>
            <a:lvl9pPr marL="16146841" indent="0">
              <a:buNone/>
              <a:defRPr sz="7063" b="1"/>
            </a:lvl9pPr>
          </a:lstStyle>
          <a:p>
            <a:pPr lvl="0"/>
            <a:r>
              <a:rPr lang="en-US"/>
              <a:t>Edit Master text styles</a:t>
            </a:r>
          </a:p>
        </p:txBody>
      </p:sp>
      <p:sp>
        <p:nvSpPr>
          <p:cNvPr id="4" name="Content Placeholder 3"/>
          <p:cNvSpPr>
            <a:spLocks noGrp="1"/>
          </p:cNvSpPr>
          <p:nvPr>
            <p:ph sz="half" idx="2"/>
          </p:nvPr>
        </p:nvSpPr>
        <p:spPr>
          <a:xfrm>
            <a:off x="2948339" y="11058863"/>
            <a:ext cx="18107995" cy="1626592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1669408" y="7421634"/>
            <a:ext cx="18197174" cy="3637228"/>
          </a:xfrm>
        </p:spPr>
        <p:txBody>
          <a:bodyPr anchor="b"/>
          <a:lstStyle>
            <a:lvl1pPr marL="0" indent="0">
              <a:buNone/>
              <a:defRPr sz="10595" b="1"/>
            </a:lvl1pPr>
            <a:lvl2pPr marL="2018355" indent="0">
              <a:buNone/>
              <a:defRPr sz="8829" b="1"/>
            </a:lvl2pPr>
            <a:lvl3pPr marL="4036710" indent="0">
              <a:buNone/>
              <a:defRPr sz="7946" b="1"/>
            </a:lvl3pPr>
            <a:lvl4pPr marL="6055065" indent="0">
              <a:buNone/>
              <a:defRPr sz="7063" b="1"/>
            </a:lvl4pPr>
            <a:lvl5pPr marL="8073420" indent="0">
              <a:buNone/>
              <a:defRPr sz="7063" b="1"/>
            </a:lvl5pPr>
            <a:lvl6pPr marL="10091776" indent="0">
              <a:buNone/>
              <a:defRPr sz="7063" b="1"/>
            </a:lvl6pPr>
            <a:lvl7pPr marL="12110131" indent="0">
              <a:buNone/>
              <a:defRPr sz="7063" b="1"/>
            </a:lvl7pPr>
            <a:lvl8pPr marL="14128486" indent="0">
              <a:buNone/>
              <a:defRPr sz="7063" b="1"/>
            </a:lvl8pPr>
            <a:lvl9pPr marL="16146841" indent="0">
              <a:buNone/>
              <a:defRPr sz="7063" b="1"/>
            </a:lvl9pPr>
          </a:lstStyle>
          <a:p>
            <a:pPr lvl="0"/>
            <a:r>
              <a:rPr lang="en-US"/>
              <a:t>Edit Master text styles</a:t>
            </a:r>
          </a:p>
        </p:txBody>
      </p:sp>
      <p:sp>
        <p:nvSpPr>
          <p:cNvPr id="6" name="Content Placeholder 5"/>
          <p:cNvSpPr>
            <a:spLocks noGrp="1"/>
          </p:cNvSpPr>
          <p:nvPr>
            <p:ph sz="quarter" idx="4"/>
          </p:nvPr>
        </p:nvSpPr>
        <p:spPr>
          <a:xfrm>
            <a:off x="21669408" y="11058863"/>
            <a:ext cx="18197174" cy="1626592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5144DE8-AE3D-40A8-90B8-FB90AC599C3D}" type="datetimeFigureOut">
              <a:rPr lang="en-GB" smtClean="0"/>
              <a:t>30/06/2020</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86EC4D90-E909-4F87-A3D0-77D3250A7A1C}" type="slidenum">
              <a:rPr lang="en-GB" smtClean="0"/>
              <a:t>‹Nr.›</a:t>
            </a:fld>
            <a:endParaRPr lang="en-GB" dirty="0"/>
          </a:p>
        </p:txBody>
      </p:sp>
    </p:spTree>
    <p:extLst>
      <p:ext uri="{BB962C8B-B14F-4D97-AF65-F5344CB8AC3E}">
        <p14:creationId xmlns:p14="http://schemas.microsoft.com/office/powerpoint/2010/main" val="1905207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5144DE8-AE3D-40A8-90B8-FB90AC599C3D}" type="datetimeFigureOut">
              <a:rPr lang="en-GB" smtClean="0"/>
              <a:t>30/06/2020</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86EC4D90-E909-4F87-A3D0-77D3250A7A1C}" type="slidenum">
              <a:rPr lang="en-GB" smtClean="0"/>
              <a:t>‹Nr.›</a:t>
            </a:fld>
            <a:endParaRPr lang="en-GB" dirty="0"/>
          </a:p>
        </p:txBody>
      </p:sp>
    </p:spTree>
    <p:extLst>
      <p:ext uri="{BB962C8B-B14F-4D97-AF65-F5344CB8AC3E}">
        <p14:creationId xmlns:p14="http://schemas.microsoft.com/office/powerpoint/2010/main" val="21548770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144DE8-AE3D-40A8-90B8-FB90AC599C3D}" type="datetimeFigureOut">
              <a:rPr lang="en-GB" smtClean="0"/>
              <a:t>30/06/2020</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86EC4D90-E909-4F87-A3D0-77D3250A7A1C}" type="slidenum">
              <a:rPr lang="en-GB" smtClean="0"/>
              <a:t>‹Nr.›</a:t>
            </a:fld>
            <a:endParaRPr lang="en-GB" dirty="0"/>
          </a:p>
        </p:txBody>
      </p:sp>
    </p:spTree>
    <p:extLst>
      <p:ext uri="{BB962C8B-B14F-4D97-AF65-F5344CB8AC3E}">
        <p14:creationId xmlns:p14="http://schemas.microsoft.com/office/powerpoint/2010/main" val="26345187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34" y="2018348"/>
            <a:ext cx="13805328" cy="7064216"/>
          </a:xfrm>
        </p:spPr>
        <p:txBody>
          <a:bodyPr anchor="b"/>
          <a:lstStyle>
            <a:lvl1pPr>
              <a:defRPr sz="14127"/>
            </a:lvl1pPr>
          </a:lstStyle>
          <a:p>
            <a:r>
              <a:rPr lang="en-US"/>
              <a:t>Click to edit Master title style</a:t>
            </a:r>
            <a:endParaRPr lang="en-US" dirty="0"/>
          </a:p>
        </p:txBody>
      </p:sp>
      <p:sp>
        <p:nvSpPr>
          <p:cNvPr id="3" name="Content Placeholder 2"/>
          <p:cNvSpPr>
            <a:spLocks noGrp="1"/>
          </p:cNvSpPr>
          <p:nvPr>
            <p:ph idx="1"/>
          </p:nvPr>
        </p:nvSpPr>
        <p:spPr>
          <a:xfrm>
            <a:off x="18197174" y="4359077"/>
            <a:ext cx="21669405" cy="21515024"/>
          </a:xfrm>
        </p:spPr>
        <p:txBody>
          <a:bodyPr/>
          <a:lstStyle>
            <a:lvl1pPr>
              <a:defRPr sz="14127"/>
            </a:lvl1pPr>
            <a:lvl2pPr>
              <a:defRPr sz="12361"/>
            </a:lvl2pPr>
            <a:lvl3pPr>
              <a:defRPr sz="10595"/>
            </a:lvl3pPr>
            <a:lvl4pPr>
              <a:defRPr sz="8829"/>
            </a:lvl4pPr>
            <a:lvl5pPr>
              <a:defRPr sz="8829"/>
            </a:lvl5pPr>
            <a:lvl6pPr>
              <a:defRPr sz="8829"/>
            </a:lvl6pPr>
            <a:lvl7pPr>
              <a:defRPr sz="8829"/>
            </a:lvl7pPr>
            <a:lvl8pPr>
              <a:defRPr sz="8829"/>
            </a:lvl8pPr>
            <a:lvl9pPr>
              <a:defRPr sz="8829"/>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948334" y="9082564"/>
            <a:ext cx="13805328" cy="16826573"/>
          </a:xfrm>
        </p:spPr>
        <p:txBody>
          <a:bodyPr/>
          <a:lstStyle>
            <a:lvl1pPr marL="0" indent="0">
              <a:buNone/>
              <a:defRPr sz="7063"/>
            </a:lvl1pPr>
            <a:lvl2pPr marL="2018355" indent="0">
              <a:buNone/>
              <a:defRPr sz="6180"/>
            </a:lvl2pPr>
            <a:lvl3pPr marL="4036710" indent="0">
              <a:buNone/>
              <a:defRPr sz="5298"/>
            </a:lvl3pPr>
            <a:lvl4pPr marL="6055065" indent="0">
              <a:buNone/>
              <a:defRPr sz="4415"/>
            </a:lvl4pPr>
            <a:lvl5pPr marL="8073420" indent="0">
              <a:buNone/>
              <a:defRPr sz="4415"/>
            </a:lvl5pPr>
            <a:lvl6pPr marL="10091776" indent="0">
              <a:buNone/>
              <a:defRPr sz="4415"/>
            </a:lvl6pPr>
            <a:lvl7pPr marL="12110131" indent="0">
              <a:buNone/>
              <a:defRPr sz="4415"/>
            </a:lvl7pPr>
            <a:lvl8pPr marL="14128486" indent="0">
              <a:buNone/>
              <a:defRPr sz="4415"/>
            </a:lvl8pPr>
            <a:lvl9pPr marL="16146841" indent="0">
              <a:buNone/>
              <a:defRPr sz="4415"/>
            </a:lvl9pPr>
          </a:lstStyle>
          <a:p>
            <a:pPr lvl="0"/>
            <a:r>
              <a:rPr lang="en-US"/>
              <a:t>Edit Master text styles</a:t>
            </a:r>
          </a:p>
        </p:txBody>
      </p:sp>
      <p:sp>
        <p:nvSpPr>
          <p:cNvPr id="5" name="Date Placeholder 4"/>
          <p:cNvSpPr>
            <a:spLocks noGrp="1"/>
          </p:cNvSpPr>
          <p:nvPr>
            <p:ph type="dt" sz="half" idx="10"/>
          </p:nvPr>
        </p:nvSpPr>
        <p:spPr/>
        <p:txBody>
          <a:bodyPr/>
          <a:lstStyle/>
          <a:p>
            <a:fld id="{F5144DE8-AE3D-40A8-90B8-FB90AC599C3D}" type="datetimeFigureOut">
              <a:rPr lang="en-GB" smtClean="0"/>
              <a:t>30/06/2020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6EC4D90-E909-4F87-A3D0-77D3250A7A1C}" type="slidenum">
              <a:rPr lang="en-GB" smtClean="0"/>
              <a:t>‹Nr.›</a:t>
            </a:fld>
            <a:endParaRPr lang="en-GB" dirty="0"/>
          </a:p>
        </p:txBody>
      </p:sp>
    </p:spTree>
    <p:extLst>
      <p:ext uri="{BB962C8B-B14F-4D97-AF65-F5344CB8AC3E}">
        <p14:creationId xmlns:p14="http://schemas.microsoft.com/office/powerpoint/2010/main" val="25568200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34" y="2018348"/>
            <a:ext cx="13805328" cy="7064216"/>
          </a:xfrm>
        </p:spPr>
        <p:txBody>
          <a:bodyPr anchor="b"/>
          <a:lstStyle>
            <a:lvl1pPr>
              <a:defRPr sz="14127"/>
            </a:lvl1pPr>
          </a:lstStyle>
          <a:p>
            <a:r>
              <a:rPr lang="en-US"/>
              <a:t>Click to edit Master title style</a:t>
            </a:r>
            <a:endParaRPr lang="en-US" dirty="0"/>
          </a:p>
        </p:txBody>
      </p:sp>
      <p:sp>
        <p:nvSpPr>
          <p:cNvPr id="3" name="Picture Placeholder 2"/>
          <p:cNvSpPr>
            <a:spLocks noGrp="1" noChangeAspect="1"/>
          </p:cNvSpPr>
          <p:nvPr>
            <p:ph type="pic" idx="1"/>
          </p:nvPr>
        </p:nvSpPr>
        <p:spPr>
          <a:xfrm>
            <a:off x="18197174" y="4359077"/>
            <a:ext cx="21669405" cy="21515024"/>
          </a:xfrm>
        </p:spPr>
        <p:txBody>
          <a:bodyPr anchor="t"/>
          <a:lstStyle>
            <a:lvl1pPr marL="0" indent="0">
              <a:buNone/>
              <a:defRPr sz="14127"/>
            </a:lvl1pPr>
            <a:lvl2pPr marL="2018355" indent="0">
              <a:buNone/>
              <a:defRPr sz="12361"/>
            </a:lvl2pPr>
            <a:lvl3pPr marL="4036710" indent="0">
              <a:buNone/>
              <a:defRPr sz="10595"/>
            </a:lvl3pPr>
            <a:lvl4pPr marL="6055065" indent="0">
              <a:buNone/>
              <a:defRPr sz="8829"/>
            </a:lvl4pPr>
            <a:lvl5pPr marL="8073420" indent="0">
              <a:buNone/>
              <a:defRPr sz="8829"/>
            </a:lvl5pPr>
            <a:lvl6pPr marL="10091776" indent="0">
              <a:buNone/>
              <a:defRPr sz="8829"/>
            </a:lvl6pPr>
            <a:lvl7pPr marL="12110131" indent="0">
              <a:buNone/>
              <a:defRPr sz="8829"/>
            </a:lvl7pPr>
            <a:lvl8pPr marL="14128486" indent="0">
              <a:buNone/>
              <a:defRPr sz="8829"/>
            </a:lvl8pPr>
            <a:lvl9pPr marL="16146841" indent="0">
              <a:buNone/>
              <a:defRPr sz="8829"/>
            </a:lvl9pPr>
          </a:lstStyle>
          <a:p>
            <a:r>
              <a:rPr lang="en-US" dirty="0"/>
              <a:t>Click icon to add picture</a:t>
            </a:r>
          </a:p>
        </p:txBody>
      </p:sp>
      <p:sp>
        <p:nvSpPr>
          <p:cNvPr id="4" name="Text Placeholder 3"/>
          <p:cNvSpPr>
            <a:spLocks noGrp="1"/>
          </p:cNvSpPr>
          <p:nvPr>
            <p:ph type="body" sz="half" idx="2"/>
          </p:nvPr>
        </p:nvSpPr>
        <p:spPr>
          <a:xfrm>
            <a:off x="2948334" y="9082564"/>
            <a:ext cx="13805328" cy="16826573"/>
          </a:xfrm>
        </p:spPr>
        <p:txBody>
          <a:bodyPr/>
          <a:lstStyle>
            <a:lvl1pPr marL="0" indent="0">
              <a:buNone/>
              <a:defRPr sz="7063"/>
            </a:lvl1pPr>
            <a:lvl2pPr marL="2018355" indent="0">
              <a:buNone/>
              <a:defRPr sz="6180"/>
            </a:lvl2pPr>
            <a:lvl3pPr marL="4036710" indent="0">
              <a:buNone/>
              <a:defRPr sz="5298"/>
            </a:lvl3pPr>
            <a:lvl4pPr marL="6055065" indent="0">
              <a:buNone/>
              <a:defRPr sz="4415"/>
            </a:lvl4pPr>
            <a:lvl5pPr marL="8073420" indent="0">
              <a:buNone/>
              <a:defRPr sz="4415"/>
            </a:lvl5pPr>
            <a:lvl6pPr marL="10091776" indent="0">
              <a:buNone/>
              <a:defRPr sz="4415"/>
            </a:lvl6pPr>
            <a:lvl7pPr marL="12110131" indent="0">
              <a:buNone/>
              <a:defRPr sz="4415"/>
            </a:lvl7pPr>
            <a:lvl8pPr marL="14128486" indent="0">
              <a:buNone/>
              <a:defRPr sz="4415"/>
            </a:lvl8pPr>
            <a:lvl9pPr marL="16146841" indent="0">
              <a:buNone/>
              <a:defRPr sz="4415"/>
            </a:lvl9pPr>
          </a:lstStyle>
          <a:p>
            <a:pPr lvl="0"/>
            <a:r>
              <a:rPr lang="en-US"/>
              <a:t>Edit Master text styles</a:t>
            </a:r>
          </a:p>
        </p:txBody>
      </p:sp>
      <p:sp>
        <p:nvSpPr>
          <p:cNvPr id="5" name="Date Placeholder 4"/>
          <p:cNvSpPr>
            <a:spLocks noGrp="1"/>
          </p:cNvSpPr>
          <p:nvPr>
            <p:ph type="dt" sz="half" idx="10"/>
          </p:nvPr>
        </p:nvSpPr>
        <p:spPr/>
        <p:txBody>
          <a:bodyPr/>
          <a:lstStyle/>
          <a:p>
            <a:fld id="{F5144DE8-AE3D-40A8-90B8-FB90AC599C3D}" type="datetimeFigureOut">
              <a:rPr lang="en-GB" smtClean="0"/>
              <a:t>30/06/2020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6EC4D90-E909-4F87-A3D0-77D3250A7A1C}" type="slidenum">
              <a:rPr lang="en-GB" smtClean="0"/>
              <a:t>‹Nr.›</a:t>
            </a:fld>
            <a:endParaRPr lang="en-GB" dirty="0"/>
          </a:p>
        </p:txBody>
      </p:sp>
    </p:spTree>
    <p:extLst>
      <p:ext uri="{BB962C8B-B14F-4D97-AF65-F5344CB8AC3E}">
        <p14:creationId xmlns:p14="http://schemas.microsoft.com/office/powerpoint/2010/main" val="7176085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942759" y="1611882"/>
            <a:ext cx="36918246" cy="585180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942759" y="8059374"/>
            <a:ext cx="36918246" cy="1920934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942759" y="28060644"/>
            <a:ext cx="9630847" cy="1611875"/>
          </a:xfrm>
          <a:prstGeom prst="rect">
            <a:avLst/>
          </a:prstGeom>
        </p:spPr>
        <p:txBody>
          <a:bodyPr vert="horz" lIns="91440" tIns="45720" rIns="91440" bIns="45720" rtlCol="0" anchor="ctr"/>
          <a:lstStyle>
            <a:lvl1pPr algn="l">
              <a:defRPr sz="5298">
                <a:solidFill>
                  <a:schemeClr val="tx1">
                    <a:tint val="75000"/>
                  </a:schemeClr>
                </a:solidFill>
              </a:defRPr>
            </a:lvl1pPr>
          </a:lstStyle>
          <a:p>
            <a:fld id="{F5144DE8-AE3D-40A8-90B8-FB90AC599C3D}" type="datetimeFigureOut">
              <a:rPr lang="en-GB" smtClean="0"/>
              <a:t>30/06/2020</a:t>
            </a:fld>
            <a:endParaRPr lang="en-GB" dirty="0"/>
          </a:p>
        </p:txBody>
      </p:sp>
      <p:sp>
        <p:nvSpPr>
          <p:cNvPr id="5" name="Footer Placeholder 4"/>
          <p:cNvSpPr>
            <a:spLocks noGrp="1"/>
          </p:cNvSpPr>
          <p:nvPr>
            <p:ph type="ftr" sz="quarter" idx="3"/>
          </p:nvPr>
        </p:nvSpPr>
        <p:spPr>
          <a:xfrm>
            <a:off x="14178747" y="28060644"/>
            <a:ext cx="14446270" cy="1611875"/>
          </a:xfrm>
          <a:prstGeom prst="rect">
            <a:avLst/>
          </a:prstGeom>
        </p:spPr>
        <p:txBody>
          <a:bodyPr vert="horz" lIns="91440" tIns="45720" rIns="91440" bIns="45720" rtlCol="0" anchor="ctr"/>
          <a:lstStyle>
            <a:lvl1pPr algn="ctr">
              <a:defRPr sz="5298">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30230157" y="28060644"/>
            <a:ext cx="9630847" cy="1611875"/>
          </a:xfrm>
          <a:prstGeom prst="rect">
            <a:avLst/>
          </a:prstGeom>
        </p:spPr>
        <p:txBody>
          <a:bodyPr vert="horz" lIns="91440" tIns="45720" rIns="91440" bIns="45720" rtlCol="0" anchor="ctr"/>
          <a:lstStyle>
            <a:lvl1pPr algn="r">
              <a:defRPr sz="5298">
                <a:solidFill>
                  <a:schemeClr val="tx1">
                    <a:tint val="75000"/>
                  </a:schemeClr>
                </a:solidFill>
              </a:defRPr>
            </a:lvl1pPr>
          </a:lstStyle>
          <a:p>
            <a:fld id="{86EC4D90-E909-4F87-A3D0-77D3250A7A1C}" type="slidenum">
              <a:rPr lang="en-GB" smtClean="0"/>
              <a:t>‹Nr.›</a:t>
            </a:fld>
            <a:endParaRPr lang="en-GB" dirty="0"/>
          </a:p>
        </p:txBody>
      </p:sp>
    </p:spTree>
    <p:extLst>
      <p:ext uri="{BB962C8B-B14F-4D97-AF65-F5344CB8AC3E}">
        <p14:creationId xmlns:p14="http://schemas.microsoft.com/office/powerpoint/2010/main" val="304566795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4036710" rtl="0" eaLnBrk="1" latinLnBrk="0" hangingPunct="1">
        <a:lnSpc>
          <a:spcPct val="90000"/>
        </a:lnSpc>
        <a:spcBef>
          <a:spcPct val="0"/>
        </a:spcBef>
        <a:buNone/>
        <a:defRPr sz="19424" kern="1200">
          <a:solidFill>
            <a:schemeClr val="tx1"/>
          </a:solidFill>
          <a:latin typeface="+mj-lt"/>
          <a:ea typeface="+mj-ea"/>
          <a:cs typeface="+mj-cs"/>
        </a:defRPr>
      </a:lvl1pPr>
    </p:titleStyle>
    <p:bodyStyle>
      <a:lvl1pPr marL="1009178" indent="-1009178" algn="l" defTabSz="4036710" rtl="0" eaLnBrk="1" latinLnBrk="0" hangingPunct="1">
        <a:lnSpc>
          <a:spcPct val="90000"/>
        </a:lnSpc>
        <a:spcBef>
          <a:spcPts val="4415"/>
        </a:spcBef>
        <a:buFont typeface="Arial" panose="020B0604020202020204" pitchFamily="34" charset="0"/>
        <a:buChar char="•"/>
        <a:defRPr sz="12361" kern="1200">
          <a:solidFill>
            <a:schemeClr val="tx1"/>
          </a:solidFill>
          <a:latin typeface="+mn-lt"/>
          <a:ea typeface="+mn-ea"/>
          <a:cs typeface="+mn-cs"/>
        </a:defRPr>
      </a:lvl1pPr>
      <a:lvl2pPr marL="3027533" indent="-1009178" algn="l" defTabSz="4036710" rtl="0" eaLnBrk="1" latinLnBrk="0" hangingPunct="1">
        <a:lnSpc>
          <a:spcPct val="90000"/>
        </a:lnSpc>
        <a:spcBef>
          <a:spcPts val="2207"/>
        </a:spcBef>
        <a:buFont typeface="Arial" panose="020B0604020202020204" pitchFamily="34" charset="0"/>
        <a:buChar char="•"/>
        <a:defRPr sz="10595" kern="1200">
          <a:solidFill>
            <a:schemeClr val="tx1"/>
          </a:solidFill>
          <a:latin typeface="+mn-lt"/>
          <a:ea typeface="+mn-ea"/>
          <a:cs typeface="+mn-cs"/>
        </a:defRPr>
      </a:lvl2pPr>
      <a:lvl3pPr marL="5045888" indent="-1009178" algn="l" defTabSz="4036710" rtl="0" eaLnBrk="1" latinLnBrk="0" hangingPunct="1">
        <a:lnSpc>
          <a:spcPct val="90000"/>
        </a:lnSpc>
        <a:spcBef>
          <a:spcPts val="2207"/>
        </a:spcBef>
        <a:buFont typeface="Arial" panose="020B0604020202020204" pitchFamily="34" charset="0"/>
        <a:buChar char="•"/>
        <a:defRPr sz="8829" kern="1200">
          <a:solidFill>
            <a:schemeClr val="tx1"/>
          </a:solidFill>
          <a:latin typeface="+mn-lt"/>
          <a:ea typeface="+mn-ea"/>
          <a:cs typeface="+mn-cs"/>
        </a:defRPr>
      </a:lvl3pPr>
      <a:lvl4pPr marL="7064243"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4pPr>
      <a:lvl5pPr marL="9082598"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5pPr>
      <a:lvl6pPr marL="11100953"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6pPr>
      <a:lvl7pPr marL="13119308"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7pPr>
      <a:lvl8pPr marL="15137663"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8pPr>
      <a:lvl9pPr marL="17156019"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9pPr>
    </p:bodyStyle>
    <p:otherStyle>
      <a:defPPr>
        <a:defRPr lang="en-US"/>
      </a:defPPr>
      <a:lvl1pPr marL="0" algn="l" defTabSz="4036710" rtl="0" eaLnBrk="1" latinLnBrk="0" hangingPunct="1">
        <a:defRPr sz="7946" kern="1200">
          <a:solidFill>
            <a:schemeClr val="tx1"/>
          </a:solidFill>
          <a:latin typeface="+mn-lt"/>
          <a:ea typeface="+mn-ea"/>
          <a:cs typeface="+mn-cs"/>
        </a:defRPr>
      </a:lvl1pPr>
      <a:lvl2pPr marL="2018355" algn="l" defTabSz="4036710" rtl="0" eaLnBrk="1" latinLnBrk="0" hangingPunct="1">
        <a:defRPr sz="7946" kern="1200">
          <a:solidFill>
            <a:schemeClr val="tx1"/>
          </a:solidFill>
          <a:latin typeface="+mn-lt"/>
          <a:ea typeface="+mn-ea"/>
          <a:cs typeface="+mn-cs"/>
        </a:defRPr>
      </a:lvl2pPr>
      <a:lvl3pPr marL="4036710" algn="l" defTabSz="4036710" rtl="0" eaLnBrk="1" latinLnBrk="0" hangingPunct="1">
        <a:defRPr sz="7946" kern="1200">
          <a:solidFill>
            <a:schemeClr val="tx1"/>
          </a:solidFill>
          <a:latin typeface="+mn-lt"/>
          <a:ea typeface="+mn-ea"/>
          <a:cs typeface="+mn-cs"/>
        </a:defRPr>
      </a:lvl3pPr>
      <a:lvl4pPr marL="6055065" algn="l" defTabSz="4036710" rtl="0" eaLnBrk="1" latinLnBrk="0" hangingPunct="1">
        <a:defRPr sz="7946" kern="1200">
          <a:solidFill>
            <a:schemeClr val="tx1"/>
          </a:solidFill>
          <a:latin typeface="+mn-lt"/>
          <a:ea typeface="+mn-ea"/>
          <a:cs typeface="+mn-cs"/>
        </a:defRPr>
      </a:lvl4pPr>
      <a:lvl5pPr marL="8073420" algn="l" defTabSz="4036710" rtl="0" eaLnBrk="1" latinLnBrk="0" hangingPunct="1">
        <a:defRPr sz="7946" kern="1200">
          <a:solidFill>
            <a:schemeClr val="tx1"/>
          </a:solidFill>
          <a:latin typeface="+mn-lt"/>
          <a:ea typeface="+mn-ea"/>
          <a:cs typeface="+mn-cs"/>
        </a:defRPr>
      </a:lvl5pPr>
      <a:lvl6pPr marL="10091776" algn="l" defTabSz="4036710" rtl="0" eaLnBrk="1" latinLnBrk="0" hangingPunct="1">
        <a:defRPr sz="7946" kern="1200">
          <a:solidFill>
            <a:schemeClr val="tx1"/>
          </a:solidFill>
          <a:latin typeface="+mn-lt"/>
          <a:ea typeface="+mn-ea"/>
          <a:cs typeface="+mn-cs"/>
        </a:defRPr>
      </a:lvl6pPr>
      <a:lvl7pPr marL="12110131" algn="l" defTabSz="4036710" rtl="0" eaLnBrk="1" latinLnBrk="0" hangingPunct="1">
        <a:defRPr sz="7946" kern="1200">
          <a:solidFill>
            <a:schemeClr val="tx1"/>
          </a:solidFill>
          <a:latin typeface="+mn-lt"/>
          <a:ea typeface="+mn-ea"/>
          <a:cs typeface="+mn-cs"/>
        </a:defRPr>
      </a:lvl7pPr>
      <a:lvl8pPr marL="14128486" algn="l" defTabSz="4036710" rtl="0" eaLnBrk="1" latinLnBrk="0" hangingPunct="1">
        <a:defRPr sz="7946" kern="1200">
          <a:solidFill>
            <a:schemeClr val="tx1"/>
          </a:solidFill>
          <a:latin typeface="+mn-lt"/>
          <a:ea typeface="+mn-ea"/>
          <a:cs typeface="+mn-cs"/>
        </a:defRPr>
      </a:lvl8pPr>
      <a:lvl9pPr marL="16146841" algn="l" defTabSz="4036710" rtl="0" eaLnBrk="1" latinLnBrk="0" hangingPunct="1">
        <a:defRPr sz="794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slideLayout" Target="../slideLayouts/slideLayout1.xml"/><Relationship Id="rId7" Type="http://schemas.openxmlformats.org/officeDocument/2006/relationships/image" Target="../media/image4.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3.emf"/><Relationship Id="rId5" Type="http://schemas.openxmlformats.org/officeDocument/2006/relationships/image" Target="../media/image2.emf"/><Relationship Id="rId10" Type="http://schemas.openxmlformats.org/officeDocument/2006/relationships/image" Target="../media/image7.png"/><Relationship Id="rId4" Type="http://schemas.openxmlformats.org/officeDocument/2006/relationships/image" Target="../media/image1.png"/><Relationship Id="rId9"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2" y="19544"/>
            <a:ext cx="42803763" cy="3982815"/>
          </a:xfrm>
          <a:prstGeom prst="rect">
            <a:avLst/>
          </a:prstGeom>
          <a:solidFill>
            <a:srgbClr val="FF9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64" dirty="0">
              <a:solidFill>
                <a:schemeClr val="tx1"/>
              </a:solidFill>
            </a:endParaRPr>
          </a:p>
        </p:txBody>
      </p:sp>
      <p:sp>
        <p:nvSpPr>
          <p:cNvPr id="7" name="Text Box 5"/>
          <p:cNvSpPr txBox="1">
            <a:spLocks noChangeArrowheads="1"/>
          </p:cNvSpPr>
          <p:nvPr/>
        </p:nvSpPr>
        <p:spPr bwMode="auto">
          <a:xfrm>
            <a:off x="9784080" y="297559"/>
            <a:ext cx="26289000" cy="1720100"/>
          </a:xfrm>
          <a:prstGeom prst="rect">
            <a:avLst/>
          </a:prstGeom>
          <a:noFill/>
          <a:ln>
            <a:noFill/>
          </a:ln>
          <a:effectLst/>
          <a:extLst>
            <a:ext uri="{909E8E84-426E-40DD-AFC4-6F175D3DCCD1}">
              <a14:hiddenFill xmlns:a14="http://schemas.microsoft.com/office/drawing/2010/main">
                <a:solidFill>
                  <a:srgbClr val="F57B6B"/>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1024" tIns="21024" rIns="21024" bIns="21024" numCol="1" anchor="t" anchorCtr="0" compatLnSpc="1">
            <a:prstTxWarp prst="textNoShape">
              <a:avLst/>
            </a:prstTxWarp>
          </a:bodyPr>
          <a:lstStyle/>
          <a:p>
            <a:pPr algn="ctr"/>
            <a:r>
              <a:rPr lang="en-US" sz="5000" b="1" dirty="0">
                <a:solidFill>
                  <a:schemeClr val="bg1"/>
                </a:solidFill>
              </a:rPr>
              <a:t>Second-line dolutegravir or protease inhibitor for adults with HIV in rural Haiti with virologic failure on a first-line NNRTI-based regimen without available genotype.</a:t>
            </a:r>
          </a:p>
        </p:txBody>
      </p:sp>
      <p:sp>
        <p:nvSpPr>
          <p:cNvPr id="9" name="Text Box 7"/>
          <p:cNvSpPr txBox="1">
            <a:spLocks noChangeArrowheads="1"/>
          </p:cNvSpPr>
          <p:nvPr/>
        </p:nvSpPr>
        <p:spPr bwMode="auto">
          <a:xfrm>
            <a:off x="11162051" y="2192871"/>
            <a:ext cx="21031200" cy="891626"/>
          </a:xfrm>
          <a:prstGeom prst="rect">
            <a:avLst/>
          </a:prstGeom>
          <a:noFill/>
          <a:ln>
            <a:noFill/>
          </a:ln>
          <a:effectLst/>
          <a:extLst>
            <a:ext uri="{909E8E84-426E-40DD-AFC4-6F175D3DCCD1}">
              <a14:hiddenFill xmlns:a14="http://schemas.microsoft.com/office/drawing/2010/main">
                <a:solidFill>
                  <a:srgbClr val="F57B6B"/>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1024" tIns="21024" rIns="21024" bIns="21024" numCol="1" anchor="t" anchorCtr="0" compatLnSpc="1">
            <a:prstTxWarp prst="textNoShape">
              <a:avLst/>
            </a:prstTxWarp>
          </a:bodyPr>
          <a:lstStyle/>
          <a:p>
            <a:pPr algn="ctr"/>
            <a:r>
              <a:rPr lang="en-US" sz="4000" dirty="0">
                <a:solidFill>
                  <a:schemeClr val="bg1"/>
                </a:solidFill>
                <a:latin typeface="Calibri" panose="020F0502020204030204" pitchFamily="34" charset="0"/>
                <a:cs typeface="Calibri" panose="020F0502020204030204" pitchFamily="34" charset="0"/>
              </a:rPr>
              <a:t>G. Constant</a:t>
            </a:r>
            <a:r>
              <a:rPr lang="en-US" sz="4000" baseline="30000" dirty="0">
                <a:solidFill>
                  <a:schemeClr val="bg1"/>
                </a:solidFill>
                <a:latin typeface="Calibri" panose="020F0502020204030204" pitchFamily="34" charset="0"/>
                <a:cs typeface="Calibri" panose="020F0502020204030204" pitchFamily="34" charset="0"/>
              </a:rPr>
              <a:t>1</a:t>
            </a:r>
            <a:r>
              <a:rPr lang="en-US" sz="4000" dirty="0">
                <a:solidFill>
                  <a:schemeClr val="bg1"/>
                </a:solidFill>
                <a:latin typeface="Calibri" panose="020F0502020204030204" pitchFamily="34" charset="0"/>
                <a:cs typeface="Calibri" panose="020F0502020204030204" pitchFamily="34" charset="0"/>
              </a:rPr>
              <a:t>, A. Richterman</a:t>
            </a:r>
            <a:r>
              <a:rPr lang="en-US" sz="4000" baseline="30000" dirty="0">
                <a:solidFill>
                  <a:schemeClr val="bg1"/>
                </a:solidFill>
                <a:latin typeface="Calibri" panose="020F0502020204030204" pitchFamily="34" charset="0"/>
                <a:cs typeface="Calibri" panose="020F0502020204030204" pitchFamily="34" charset="0"/>
              </a:rPr>
              <a:t>2, 3</a:t>
            </a:r>
            <a:r>
              <a:rPr lang="en-US" sz="4000" dirty="0">
                <a:solidFill>
                  <a:schemeClr val="bg1"/>
                </a:solidFill>
                <a:latin typeface="Calibri" panose="020F0502020204030204" pitchFamily="34" charset="0"/>
                <a:cs typeface="Calibri" panose="020F0502020204030204" pitchFamily="34" charset="0"/>
              </a:rPr>
              <a:t>, R. Blondel Charles</a:t>
            </a:r>
            <a:r>
              <a:rPr lang="en-US" sz="4000" baseline="30000" dirty="0">
                <a:solidFill>
                  <a:schemeClr val="bg1"/>
                </a:solidFill>
                <a:latin typeface="Calibri" panose="020F0502020204030204" pitchFamily="34" charset="0"/>
                <a:cs typeface="Calibri" panose="020F0502020204030204" pitchFamily="34" charset="0"/>
              </a:rPr>
              <a:t>1</a:t>
            </a:r>
            <a:r>
              <a:rPr lang="en-US" sz="4000" dirty="0">
                <a:solidFill>
                  <a:schemeClr val="bg1"/>
                </a:solidFill>
                <a:latin typeface="Calibri" panose="020F0502020204030204" pitchFamily="34" charset="0"/>
                <a:cs typeface="Calibri" panose="020F0502020204030204" pitchFamily="34" charset="0"/>
              </a:rPr>
              <a:t>, J. Bernard</a:t>
            </a:r>
            <a:r>
              <a:rPr lang="en-US" sz="4000" baseline="30000" dirty="0">
                <a:solidFill>
                  <a:schemeClr val="bg1"/>
                </a:solidFill>
                <a:latin typeface="Calibri" panose="020F0502020204030204" pitchFamily="34" charset="0"/>
                <a:cs typeface="Calibri" panose="020F0502020204030204" pitchFamily="34" charset="0"/>
              </a:rPr>
              <a:t>1</a:t>
            </a:r>
            <a:r>
              <a:rPr lang="en-US" sz="4000" dirty="0">
                <a:solidFill>
                  <a:schemeClr val="bg1"/>
                </a:solidFill>
                <a:latin typeface="Calibri" panose="020F0502020204030204" pitchFamily="34" charset="0"/>
                <a:cs typeface="Calibri" panose="020F0502020204030204" pitchFamily="34" charset="0"/>
              </a:rPr>
              <a:t>, F. Edmond</a:t>
            </a:r>
            <a:r>
              <a:rPr lang="en-US" sz="4000" baseline="30000" dirty="0">
                <a:solidFill>
                  <a:schemeClr val="bg1"/>
                </a:solidFill>
                <a:latin typeface="Calibri" panose="020F0502020204030204" pitchFamily="34" charset="0"/>
                <a:cs typeface="Calibri" panose="020F0502020204030204" pitchFamily="34" charset="0"/>
              </a:rPr>
              <a:t>1</a:t>
            </a:r>
            <a:r>
              <a:rPr lang="en-US" sz="4000" dirty="0">
                <a:solidFill>
                  <a:schemeClr val="bg1"/>
                </a:solidFill>
                <a:latin typeface="Calibri" panose="020F0502020204030204" pitchFamily="34" charset="0"/>
                <a:cs typeface="Calibri" panose="020F0502020204030204" pitchFamily="34" charset="0"/>
              </a:rPr>
              <a:t>, A. Beckett</a:t>
            </a:r>
            <a:r>
              <a:rPr lang="en-US" sz="4000" baseline="30000" dirty="0">
                <a:solidFill>
                  <a:schemeClr val="bg1"/>
                </a:solidFill>
                <a:latin typeface="Calibri" panose="020F0502020204030204" pitchFamily="34" charset="0"/>
                <a:cs typeface="Calibri" panose="020F0502020204030204" pitchFamily="34" charset="0"/>
              </a:rPr>
              <a:t>4</a:t>
            </a:r>
            <a:r>
              <a:rPr lang="en-US" sz="4000" dirty="0">
                <a:solidFill>
                  <a:schemeClr val="bg1"/>
                </a:solidFill>
                <a:latin typeface="Calibri" panose="020F0502020204030204" pitchFamily="34" charset="0"/>
                <a:cs typeface="Calibri" panose="020F0502020204030204" pitchFamily="34" charset="0"/>
              </a:rPr>
              <a:t>, F. Leandre</a:t>
            </a:r>
            <a:r>
              <a:rPr lang="en-US" sz="4000" baseline="30000" dirty="0">
                <a:solidFill>
                  <a:schemeClr val="bg1"/>
                </a:solidFill>
                <a:latin typeface="Calibri" panose="020F0502020204030204" pitchFamily="34" charset="0"/>
                <a:cs typeface="Calibri" panose="020F0502020204030204" pitchFamily="34" charset="0"/>
              </a:rPr>
              <a:t>1</a:t>
            </a:r>
          </a:p>
          <a:p>
            <a:pPr algn="ctr"/>
            <a:r>
              <a:rPr lang="en-US" sz="3000" baseline="30000" dirty="0">
                <a:solidFill>
                  <a:schemeClr val="bg1"/>
                </a:solidFill>
                <a:latin typeface="Calibri" panose="020F0502020204030204" pitchFamily="34" charset="0"/>
                <a:cs typeface="Calibri" panose="020F0502020204030204" pitchFamily="34" charset="0"/>
              </a:rPr>
              <a:t>1</a:t>
            </a:r>
            <a:r>
              <a:rPr lang="en-US" sz="3000" dirty="0">
                <a:solidFill>
                  <a:schemeClr val="bg1"/>
                </a:solidFill>
                <a:latin typeface="Calibri" panose="020F0502020204030204" pitchFamily="34" charset="0"/>
                <a:cs typeface="Calibri" panose="020F0502020204030204" pitchFamily="34" charset="0"/>
              </a:rPr>
              <a:t>Zanmi Lasante, Croix-des-Bouquets, Haiti, </a:t>
            </a:r>
            <a:r>
              <a:rPr lang="en-US" sz="3000" baseline="30000" dirty="0">
                <a:solidFill>
                  <a:schemeClr val="bg1"/>
                </a:solidFill>
                <a:latin typeface="Calibri" panose="020F0502020204030204" pitchFamily="34" charset="0"/>
                <a:cs typeface="Calibri" panose="020F0502020204030204" pitchFamily="34" charset="0"/>
              </a:rPr>
              <a:t>2</a:t>
            </a:r>
            <a:r>
              <a:rPr lang="en-US" sz="3000" dirty="0">
                <a:solidFill>
                  <a:schemeClr val="bg1"/>
                </a:solidFill>
                <a:latin typeface="Calibri" panose="020F0502020204030204" pitchFamily="34" charset="0"/>
                <a:cs typeface="Calibri" panose="020F0502020204030204" pitchFamily="34" charset="0"/>
              </a:rPr>
              <a:t>Brigham and Women's Hospital, Infectious Diseases, Boston, United States, </a:t>
            </a:r>
            <a:r>
              <a:rPr lang="en-US" sz="3000" baseline="30000" dirty="0">
                <a:solidFill>
                  <a:schemeClr val="bg1"/>
                </a:solidFill>
                <a:latin typeface="Calibri" panose="020F0502020204030204" pitchFamily="34" charset="0"/>
                <a:cs typeface="Calibri" panose="020F0502020204030204" pitchFamily="34" charset="0"/>
              </a:rPr>
              <a:t>3</a:t>
            </a:r>
            <a:r>
              <a:rPr lang="en-US" sz="3000" dirty="0">
                <a:solidFill>
                  <a:schemeClr val="bg1"/>
                </a:solidFill>
                <a:latin typeface="Calibri" panose="020F0502020204030204" pitchFamily="34" charset="0"/>
                <a:cs typeface="Calibri" panose="020F0502020204030204" pitchFamily="34" charset="0"/>
              </a:rPr>
              <a:t>Massachusetts General Hospital, Center for Global Health, Boston, United States, </a:t>
            </a:r>
            <a:r>
              <a:rPr lang="en-US" sz="3000" baseline="30000" dirty="0">
                <a:solidFill>
                  <a:schemeClr val="bg1"/>
                </a:solidFill>
                <a:latin typeface="Calibri" panose="020F0502020204030204" pitchFamily="34" charset="0"/>
                <a:cs typeface="Calibri" panose="020F0502020204030204" pitchFamily="34" charset="0"/>
              </a:rPr>
              <a:t>4</a:t>
            </a:r>
            <a:r>
              <a:rPr lang="en-US" sz="3000" dirty="0">
                <a:solidFill>
                  <a:schemeClr val="bg1"/>
                </a:solidFill>
                <a:latin typeface="Calibri" panose="020F0502020204030204" pitchFamily="34" charset="0"/>
                <a:cs typeface="Calibri" panose="020F0502020204030204" pitchFamily="34" charset="0"/>
              </a:rPr>
              <a:t>Partners In Health, Boston, United States</a:t>
            </a:r>
          </a:p>
          <a:p>
            <a:pPr algn="ctr"/>
            <a:endParaRPr lang="en-US" sz="3000" dirty="0">
              <a:solidFill>
                <a:schemeClr val="bg1"/>
              </a:solidFill>
              <a:latin typeface="Calibri" panose="020F0502020204030204" pitchFamily="34" charset="0"/>
              <a:cs typeface="Calibri" panose="020F0502020204030204" pitchFamily="34" charset="0"/>
            </a:endParaRPr>
          </a:p>
          <a:p>
            <a:pPr algn="ctr" defTabSz="525571" eaLnBrk="0" fontAlgn="base" hangingPunct="0">
              <a:spcBef>
                <a:spcPct val="0"/>
              </a:spcBef>
              <a:spcAft>
                <a:spcPct val="0"/>
              </a:spcAft>
            </a:pPr>
            <a:endParaRPr lang="en-US" altLang="en-US" sz="3000" dirty="0">
              <a:solidFill>
                <a:schemeClr val="bg1"/>
              </a:solidFill>
              <a:latin typeface="Calibri" panose="020F0502020204030204" pitchFamily="34" charset="0"/>
              <a:cs typeface="Calibri" panose="020F0502020204030204" pitchFamily="34" charset="0"/>
            </a:endParaRPr>
          </a:p>
        </p:txBody>
      </p:sp>
      <p:sp>
        <p:nvSpPr>
          <p:cNvPr id="2" name="Rectangle 1"/>
          <p:cNvSpPr/>
          <p:nvPr/>
        </p:nvSpPr>
        <p:spPr>
          <a:xfrm>
            <a:off x="-1" y="28878915"/>
            <a:ext cx="42803763" cy="1396297"/>
          </a:xfrm>
          <a:prstGeom prst="rect">
            <a:avLst/>
          </a:prstGeom>
          <a:solidFill>
            <a:srgbClr val="FF9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64" dirty="0"/>
          </a:p>
        </p:txBody>
      </p:sp>
      <p:sp>
        <p:nvSpPr>
          <p:cNvPr id="14" name="TextBox 13"/>
          <p:cNvSpPr txBox="1"/>
          <p:nvPr/>
        </p:nvSpPr>
        <p:spPr>
          <a:xfrm>
            <a:off x="275770" y="29178175"/>
            <a:ext cx="8348516" cy="820225"/>
          </a:xfrm>
          <a:prstGeom prst="rect">
            <a:avLst/>
          </a:prstGeom>
          <a:noFill/>
        </p:spPr>
        <p:txBody>
          <a:bodyPr wrap="square" rtlCol="0">
            <a:spAutoFit/>
          </a:bodyPr>
          <a:lstStyle/>
          <a:p>
            <a:r>
              <a:rPr lang="en-GB" sz="2365" b="1" dirty="0">
                <a:solidFill>
                  <a:schemeClr val="bg1"/>
                </a:solidFill>
                <a:latin typeface="Century Gothic" panose="020B0502020202020204" pitchFamily="34" charset="0"/>
              </a:rPr>
              <a:t>PRESENTED AT THE 23</a:t>
            </a:r>
            <a:r>
              <a:rPr lang="en-GB" sz="2365" b="1" baseline="30000" dirty="0">
                <a:solidFill>
                  <a:schemeClr val="bg1"/>
                </a:solidFill>
                <a:latin typeface="Century Gothic" panose="020B0502020202020204" pitchFamily="34" charset="0"/>
              </a:rPr>
              <a:t>RD</a:t>
            </a:r>
            <a:r>
              <a:rPr lang="en-GB" sz="2365" b="1" dirty="0">
                <a:solidFill>
                  <a:schemeClr val="bg1"/>
                </a:solidFill>
                <a:latin typeface="Century Gothic" panose="020B0502020202020204" pitchFamily="34" charset="0"/>
              </a:rPr>
              <a:t> INTERNATIONAL AIDS CONFERENCE (AIDS 2020) </a:t>
            </a:r>
            <a:r>
              <a:rPr lang="es-ES" sz="2365" b="1" dirty="0">
                <a:solidFill>
                  <a:schemeClr val="bg1"/>
                </a:solidFill>
                <a:latin typeface="Century Gothic" panose="020B0502020202020204" pitchFamily="34" charset="0"/>
              </a:rPr>
              <a:t>| 6-10 JULY 2020</a:t>
            </a:r>
            <a:endParaRPr lang="en-GB" sz="2365" b="1" dirty="0">
              <a:solidFill>
                <a:schemeClr val="bg1"/>
              </a:solidFill>
              <a:latin typeface="Century Gothic" panose="020B0502020202020204" pitchFamily="34"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992854" y="29111273"/>
            <a:ext cx="5430051" cy="916274"/>
          </a:xfrm>
          <a:prstGeom prst="rect">
            <a:avLst/>
          </a:prstGeom>
        </p:spPr>
      </p:pic>
      <p:sp>
        <p:nvSpPr>
          <p:cNvPr id="15" name="Text Box 3">
            <a:extLst>
              <a:ext uri="{FF2B5EF4-FFF2-40B4-BE49-F238E27FC236}">
                <a16:creationId xmlns:a16="http://schemas.microsoft.com/office/drawing/2014/main" id="{AEE3FE3D-CB78-1047-9CC6-E8A48F733C3F}"/>
              </a:ext>
            </a:extLst>
          </p:cNvPr>
          <p:cNvSpPr txBox="1">
            <a:spLocks noChangeArrowheads="1"/>
          </p:cNvSpPr>
          <p:nvPr/>
        </p:nvSpPr>
        <p:spPr bwMode="auto">
          <a:xfrm>
            <a:off x="1127299" y="6203585"/>
            <a:ext cx="15941501" cy="4499011"/>
          </a:xfrm>
          <a:prstGeom prst="rect">
            <a:avLst/>
          </a:prstGeom>
          <a:noFill/>
          <a:ln>
            <a:noFill/>
          </a:ln>
          <a:effectLst/>
          <a:extLst>
            <a:ext uri="{909E8E84-426E-40DD-AFC4-6F175D3DCCD1}">
              <a14:hiddenFill xmlns:a14="http://schemas.microsoft.com/office/drawing/2010/main">
                <a:solidFill>
                  <a:srgbClr val="F57B6B"/>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1024" tIns="21024" rIns="21024" bIns="21024" numCol="1" anchor="t" anchorCtr="0" compatLnSpc="1">
            <a:prstTxWarp prst="textNoShape">
              <a:avLst/>
            </a:prstTxWarp>
          </a:bodyPr>
          <a:lstStyle/>
          <a:p>
            <a:pPr defTabSz="525571" eaLnBrk="0" fontAlgn="base" hangingPunct="0">
              <a:spcBef>
                <a:spcPct val="0"/>
              </a:spcBef>
              <a:spcAft>
                <a:spcPct val="0"/>
              </a:spcAft>
            </a:pPr>
            <a:r>
              <a:rPr lang="en-US" sz="3000" dirty="0">
                <a:latin typeface="Arial" panose="020B0604020202020204" pitchFamily="34" charset="0"/>
                <a:cs typeface="Arial" panose="020B0604020202020204" pitchFamily="34" charset="0"/>
              </a:rPr>
              <a:t>In patients experiencing virologic failure on first-line NNRTI-based regimens, changing to dolutegravir is non-inferior to lopinavir/ritonavir (both with two NRTIs) if one of the NRTIs is known to be fully active.</a:t>
            </a:r>
            <a:r>
              <a:rPr lang="en-US" sz="3000" baseline="30000" dirty="0">
                <a:latin typeface="Arial" panose="020B0604020202020204" pitchFamily="34" charset="0"/>
                <a:cs typeface="Arial" panose="020B0604020202020204" pitchFamily="34" charset="0"/>
              </a:rPr>
              <a:t>1</a:t>
            </a:r>
          </a:p>
          <a:p>
            <a:pPr defTabSz="525571" eaLnBrk="0" fontAlgn="base" hangingPunct="0">
              <a:spcBef>
                <a:spcPct val="0"/>
              </a:spcBef>
              <a:spcAft>
                <a:spcPct val="0"/>
              </a:spcAft>
            </a:pPr>
            <a:endParaRPr lang="en-US" sz="3000" baseline="30000" dirty="0">
              <a:latin typeface="Arial" panose="020B0604020202020204" pitchFamily="34" charset="0"/>
              <a:cs typeface="Arial" panose="020B0604020202020204" pitchFamily="34" charset="0"/>
            </a:endParaRPr>
          </a:p>
          <a:p>
            <a:pPr defTabSz="525571" eaLnBrk="0" fontAlgn="base" hangingPunct="0">
              <a:spcBef>
                <a:spcPct val="0"/>
              </a:spcBef>
              <a:spcAft>
                <a:spcPct val="0"/>
              </a:spcAft>
            </a:pPr>
            <a:r>
              <a:rPr lang="en-US" sz="3000" dirty="0">
                <a:latin typeface="Arial" panose="020B0604020202020204" pitchFamily="34" charset="0"/>
                <a:cs typeface="Arial" panose="020B0604020202020204" pitchFamily="34" charset="0"/>
              </a:rPr>
              <a:t>While boosted PIs combined with NRTIs have been shown to effectively suppress HIV even with no predicted NRTI activity, it is unknown whether this is the case for dolutegravir. Because of this, </a:t>
            </a:r>
            <a:r>
              <a:rPr lang="en-US" sz="3000" i="1" dirty="0">
                <a:latin typeface="Arial" panose="020B0604020202020204" pitchFamily="34" charset="0"/>
                <a:cs typeface="Arial" panose="020B0604020202020204" pitchFamily="34" charset="0"/>
              </a:rPr>
              <a:t>the optimal second-line ART strategy is unknown for patients failing first-line ART in settings where genotype is unavailable. </a:t>
            </a:r>
          </a:p>
          <a:p>
            <a:pPr defTabSz="525571" eaLnBrk="0" fontAlgn="base" hangingPunct="0">
              <a:spcBef>
                <a:spcPct val="0"/>
              </a:spcBef>
              <a:spcAft>
                <a:spcPct val="0"/>
              </a:spcAft>
            </a:pPr>
            <a:endParaRPr lang="en-US" sz="3000" dirty="0">
              <a:latin typeface="Arial" panose="020B0604020202020204" pitchFamily="34" charset="0"/>
              <a:cs typeface="Arial" panose="020B0604020202020204" pitchFamily="34" charset="0"/>
            </a:endParaRPr>
          </a:p>
          <a:p>
            <a:pPr defTabSz="525571" eaLnBrk="0" fontAlgn="base" hangingPunct="0">
              <a:spcBef>
                <a:spcPct val="0"/>
              </a:spcBef>
              <a:spcAft>
                <a:spcPct val="0"/>
              </a:spcAft>
            </a:pPr>
            <a:r>
              <a:rPr lang="en-US" sz="3000" dirty="0">
                <a:latin typeface="Arial" panose="020B0604020202020204" pitchFamily="34" charset="0"/>
                <a:cs typeface="Arial" panose="020B0604020202020204" pitchFamily="34" charset="0"/>
              </a:rPr>
              <a:t>Partners In Health is a global health organization that works within governments’ public health infrastructure to support a full continuum of care for over 35,000 people living with HIV in Haiti, Malawi, Lesotho, Mexico, Rwanda, Peru, Sierra Leone, and Liberia. Zanmi Lasante, as Partners In Health is known in Haiti, provides comprehensive HIV treatment for over 12,000 people. </a:t>
            </a:r>
          </a:p>
          <a:p>
            <a:pPr defTabSz="525571" eaLnBrk="0" fontAlgn="base" hangingPunct="0">
              <a:spcBef>
                <a:spcPct val="0"/>
              </a:spcBef>
              <a:spcAft>
                <a:spcPct val="0"/>
              </a:spcAft>
            </a:pPr>
            <a:endParaRPr lang="en-US" sz="3000" dirty="0">
              <a:latin typeface="Arial" panose="020B0604020202020204" pitchFamily="34" charset="0"/>
              <a:cs typeface="Arial" panose="020B0604020202020204" pitchFamily="34" charset="0"/>
            </a:endParaRPr>
          </a:p>
          <a:p>
            <a:pPr defTabSz="525571" eaLnBrk="0" fontAlgn="base" hangingPunct="0">
              <a:spcBef>
                <a:spcPct val="0"/>
              </a:spcBef>
              <a:spcAft>
                <a:spcPct val="0"/>
              </a:spcAft>
            </a:pPr>
            <a:r>
              <a:rPr lang="en-US" sz="3000" dirty="0">
                <a:latin typeface="Arial" panose="020B0604020202020204" pitchFamily="34" charset="0"/>
                <a:cs typeface="Arial" panose="020B0604020202020204" pitchFamily="34" charset="0"/>
              </a:rPr>
              <a:t>Haiti’s national protocols were updated in 2018 to include dolutegravir-containing regimens as the preferred first-line treatment option, and the preferred second-line treatment option for those patients failing non-dolutegravir-containing first-line ART. Routine genotyping is unavailable in Haiti. </a:t>
            </a:r>
          </a:p>
          <a:p>
            <a:pPr marL="457200" indent="-457200" defTabSz="525571" eaLnBrk="0" fontAlgn="base" hangingPunct="0">
              <a:spcBef>
                <a:spcPct val="0"/>
              </a:spcBef>
              <a:spcAft>
                <a:spcPct val="0"/>
              </a:spcAft>
              <a:buFont typeface="Arial" panose="020B0604020202020204" pitchFamily="34" charset="0"/>
              <a:buChar char="•"/>
            </a:pPr>
            <a:endParaRPr lang="en-US" sz="3000" dirty="0">
              <a:latin typeface="Arial" panose="020B0604020202020204" pitchFamily="34" charset="0"/>
              <a:cs typeface="Arial" panose="020B0604020202020204" pitchFamily="34" charset="0"/>
            </a:endParaRPr>
          </a:p>
          <a:p>
            <a:pPr defTabSz="525571" eaLnBrk="0" fontAlgn="base" hangingPunct="0">
              <a:spcBef>
                <a:spcPct val="0"/>
              </a:spcBef>
              <a:spcAft>
                <a:spcPct val="0"/>
              </a:spcAft>
            </a:pPr>
            <a:endParaRPr lang="en-US" altLang="en-US" sz="3000" dirty="0">
              <a:latin typeface="Arial" panose="020B0604020202020204" pitchFamily="34" charset="0"/>
              <a:cs typeface="Arial" panose="020B0604020202020204" pitchFamily="34" charset="0"/>
            </a:endParaRPr>
          </a:p>
          <a:p>
            <a:pPr defTabSz="525571" eaLnBrk="0" fontAlgn="base" hangingPunct="0">
              <a:spcBef>
                <a:spcPct val="0"/>
              </a:spcBef>
              <a:spcAft>
                <a:spcPct val="0"/>
              </a:spcAft>
            </a:pPr>
            <a:endParaRPr lang="en-US" altLang="en-US" sz="3000" dirty="0">
              <a:latin typeface="Arial" panose="020B0604020202020204" pitchFamily="34" charset="0"/>
              <a:cs typeface="Arial" panose="020B0604020202020204" pitchFamily="34" charset="0"/>
            </a:endParaRPr>
          </a:p>
          <a:p>
            <a:pPr defTabSz="525571" eaLnBrk="0" fontAlgn="base" hangingPunct="0">
              <a:spcBef>
                <a:spcPct val="0"/>
              </a:spcBef>
              <a:spcAft>
                <a:spcPct val="0"/>
              </a:spcAft>
            </a:pPr>
            <a:endParaRPr lang="en-US" altLang="en-US" sz="3000" dirty="0">
              <a:latin typeface="Arial" panose="020B0604020202020204" pitchFamily="34" charset="0"/>
              <a:cs typeface="Arial" panose="020B0604020202020204" pitchFamily="34" charset="0"/>
            </a:endParaRPr>
          </a:p>
          <a:p>
            <a:pPr defTabSz="525571" eaLnBrk="0" fontAlgn="base" hangingPunct="0">
              <a:spcBef>
                <a:spcPct val="0"/>
              </a:spcBef>
              <a:spcAft>
                <a:spcPct val="0"/>
              </a:spcAft>
            </a:pPr>
            <a:endParaRPr lang="en-US" altLang="en-US" sz="3000" dirty="0">
              <a:latin typeface="Arial" panose="020B0604020202020204" pitchFamily="34" charset="0"/>
              <a:cs typeface="Arial" panose="020B0604020202020204" pitchFamily="34" charset="0"/>
            </a:endParaRPr>
          </a:p>
          <a:p>
            <a:pPr defTabSz="525571" eaLnBrk="0" fontAlgn="base" hangingPunct="0">
              <a:spcBef>
                <a:spcPct val="0"/>
              </a:spcBef>
              <a:spcAft>
                <a:spcPct val="0"/>
              </a:spcAft>
            </a:pPr>
            <a:endParaRPr lang="en-US" altLang="en-US" sz="3000" dirty="0">
              <a:latin typeface="Arial" panose="020B0604020202020204" pitchFamily="34" charset="0"/>
              <a:cs typeface="Arial" panose="020B0604020202020204" pitchFamily="34" charset="0"/>
            </a:endParaRPr>
          </a:p>
          <a:p>
            <a:pPr defTabSz="525571" eaLnBrk="0" fontAlgn="base" hangingPunct="0">
              <a:spcBef>
                <a:spcPct val="0"/>
              </a:spcBef>
              <a:spcAft>
                <a:spcPct val="0"/>
              </a:spcAft>
            </a:pPr>
            <a:endParaRPr lang="en-US" altLang="en-US" sz="3000" dirty="0">
              <a:latin typeface="Arial" panose="020B0604020202020204" pitchFamily="34" charset="0"/>
              <a:cs typeface="Arial" panose="020B0604020202020204" pitchFamily="34" charset="0"/>
            </a:endParaRPr>
          </a:p>
          <a:p>
            <a:pPr defTabSz="525571" eaLnBrk="0" fontAlgn="base" hangingPunct="0">
              <a:spcBef>
                <a:spcPct val="0"/>
              </a:spcBef>
              <a:spcAft>
                <a:spcPct val="0"/>
              </a:spcAft>
            </a:pPr>
            <a:endParaRPr lang="en-US" sz="3000" dirty="0">
              <a:latin typeface="Arial" panose="020B0604020202020204" pitchFamily="34" charset="0"/>
              <a:cs typeface="Arial" panose="020B0604020202020204" pitchFamily="34" charset="0"/>
            </a:endParaRPr>
          </a:p>
          <a:p>
            <a:pPr defTabSz="525571" eaLnBrk="0" fontAlgn="base" hangingPunct="0">
              <a:spcBef>
                <a:spcPct val="0"/>
              </a:spcBef>
              <a:spcAft>
                <a:spcPct val="0"/>
              </a:spcAft>
            </a:pPr>
            <a:endParaRPr lang="en-US" sz="3000" dirty="0">
              <a:latin typeface="Arial" panose="020B0604020202020204" pitchFamily="34" charset="0"/>
              <a:cs typeface="Arial" panose="020B0604020202020204" pitchFamily="34" charset="0"/>
            </a:endParaRPr>
          </a:p>
          <a:p>
            <a:pPr defTabSz="525571" eaLnBrk="0" fontAlgn="base" hangingPunct="0">
              <a:spcBef>
                <a:spcPct val="0"/>
              </a:spcBef>
              <a:spcAft>
                <a:spcPct val="0"/>
              </a:spcAft>
            </a:pPr>
            <a:r>
              <a:rPr lang="en-US" sz="3000" dirty="0">
                <a:latin typeface="Arial" panose="020B0604020202020204" pitchFamily="34" charset="0"/>
                <a:cs typeface="Arial" panose="020B0604020202020204" pitchFamily="34" charset="0"/>
              </a:rPr>
              <a:t> </a:t>
            </a:r>
            <a:endParaRPr lang="en-US" altLang="en-US" sz="3000" dirty="0">
              <a:latin typeface="Arial" panose="020B0604020202020204" pitchFamily="34" charset="0"/>
              <a:cs typeface="Arial" panose="020B0604020202020204" pitchFamily="34" charset="0"/>
            </a:endParaRPr>
          </a:p>
        </p:txBody>
      </p:sp>
      <p:sp>
        <p:nvSpPr>
          <p:cNvPr id="17" name="Rectangle 16">
            <a:extLst>
              <a:ext uri="{FF2B5EF4-FFF2-40B4-BE49-F238E27FC236}">
                <a16:creationId xmlns:a16="http://schemas.microsoft.com/office/drawing/2014/main" id="{3CAF736B-FD3D-8840-87CF-C3151DA89B75}"/>
              </a:ext>
            </a:extLst>
          </p:cNvPr>
          <p:cNvSpPr/>
          <p:nvPr/>
        </p:nvSpPr>
        <p:spPr>
          <a:xfrm>
            <a:off x="1081467" y="15290224"/>
            <a:ext cx="16270214" cy="1327028"/>
          </a:xfrm>
          <a:prstGeom prst="rect">
            <a:avLst/>
          </a:prstGeom>
          <a:solidFill>
            <a:schemeClr val="bg1">
              <a:lumMod val="5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525571" eaLnBrk="0" fontAlgn="base" hangingPunct="0">
              <a:spcBef>
                <a:spcPct val="0"/>
              </a:spcBef>
              <a:spcAft>
                <a:spcPct val="0"/>
              </a:spcAft>
            </a:pPr>
            <a:r>
              <a:rPr lang="en-US" altLang="en-US" sz="4000" b="1" dirty="0">
                <a:solidFill>
                  <a:schemeClr val="bg1"/>
                </a:solidFill>
                <a:latin typeface="Arial" panose="020B0604020202020204" pitchFamily="34" charset="0"/>
              </a:rPr>
              <a:t>Methods</a:t>
            </a:r>
          </a:p>
        </p:txBody>
      </p:sp>
      <p:sp>
        <p:nvSpPr>
          <p:cNvPr id="18" name="Rectangle 17">
            <a:extLst>
              <a:ext uri="{FF2B5EF4-FFF2-40B4-BE49-F238E27FC236}">
                <a16:creationId xmlns:a16="http://schemas.microsoft.com/office/drawing/2014/main" id="{5303185E-1559-7646-9B64-230C01B7FAC6}"/>
              </a:ext>
            </a:extLst>
          </p:cNvPr>
          <p:cNvSpPr/>
          <p:nvPr/>
        </p:nvSpPr>
        <p:spPr>
          <a:xfrm>
            <a:off x="1081467" y="4590768"/>
            <a:ext cx="16345921" cy="1327028"/>
          </a:xfrm>
          <a:prstGeom prst="rect">
            <a:avLst/>
          </a:prstGeom>
          <a:solidFill>
            <a:schemeClr val="accent5">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525571" eaLnBrk="0" fontAlgn="base" hangingPunct="0">
              <a:spcBef>
                <a:spcPct val="0"/>
              </a:spcBef>
              <a:spcAft>
                <a:spcPct val="0"/>
              </a:spcAft>
            </a:pPr>
            <a:r>
              <a:rPr lang="en-US" altLang="en-US" sz="4000" b="1" dirty="0">
                <a:solidFill>
                  <a:schemeClr val="bg1"/>
                </a:solidFill>
                <a:latin typeface="Arial" panose="020B0604020202020204" pitchFamily="34" charset="0"/>
              </a:rPr>
              <a:t>Background</a:t>
            </a:r>
          </a:p>
        </p:txBody>
      </p:sp>
      <p:sp>
        <p:nvSpPr>
          <p:cNvPr id="19" name="Rectangle 18">
            <a:extLst>
              <a:ext uri="{FF2B5EF4-FFF2-40B4-BE49-F238E27FC236}">
                <a16:creationId xmlns:a16="http://schemas.microsoft.com/office/drawing/2014/main" id="{F97864AF-2613-3B42-817C-B1A44BD84111}"/>
              </a:ext>
            </a:extLst>
          </p:cNvPr>
          <p:cNvSpPr/>
          <p:nvPr/>
        </p:nvSpPr>
        <p:spPr>
          <a:xfrm>
            <a:off x="18720593" y="4592927"/>
            <a:ext cx="23180441" cy="1324869"/>
          </a:xfrm>
          <a:prstGeom prst="rect">
            <a:avLst/>
          </a:prstGeom>
          <a:solidFill>
            <a:srgbClr val="008EA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r>
              <a:rPr lang="en-US" sz="4000" b="1" dirty="0">
                <a:solidFill>
                  <a:schemeClr val="bg1"/>
                </a:solidFill>
                <a:latin typeface="Arial" panose="020B0604020202020204" pitchFamily="34" charset="0"/>
                <a:cs typeface="Arial" panose="020B0604020202020204" pitchFamily="34" charset="0"/>
              </a:rPr>
              <a:t>Results</a:t>
            </a:r>
          </a:p>
        </p:txBody>
      </p:sp>
      <p:sp>
        <p:nvSpPr>
          <p:cNvPr id="21" name="Text Box 3">
            <a:extLst>
              <a:ext uri="{FF2B5EF4-FFF2-40B4-BE49-F238E27FC236}">
                <a16:creationId xmlns:a16="http://schemas.microsoft.com/office/drawing/2014/main" id="{2207030A-95F9-324A-95A5-8164D8035CB0}"/>
              </a:ext>
            </a:extLst>
          </p:cNvPr>
          <p:cNvSpPr txBox="1">
            <a:spLocks noChangeArrowheads="1"/>
          </p:cNvSpPr>
          <p:nvPr/>
        </p:nvSpPr>
        <p:spPr bwMode="auto">
          <a:xfrm>
            <a:off x="1081467" y="16859119"/>
            <a:ext cx="16072565" cy="2873944"/>
          </a:xfrm>
          <a:prstGeom prst="rect">
            <a:avLst/>
          </a:prstGeom>
          <a:noFill/>
          <a:ln>
            <a:noFill/>
          </a:ln>
          <a:effectLst/>
          <a:extLst>
            <a:ext uri="{909E8E84-426E-40DD-AFC4-6F175D3DCCD1}">
              <a14:hiddenFill xmlns:a14="http://schemas.microsoft.com/office/drawing/2010/main">
                <a:solidFill>
                  <a:srgbClr val="F57B6B"/>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1024" tIns="21024" rIns="21024" bIns="21024" numCol="1" anchor="t" anchorCtr="0" compatLnSpc="1">
            <a:prstTxWarp prst="textNoShape">
              <a:avLst/>
            </a:prstTxWarp>
          </a:bodyPr>
          <a:lstStyle/>
          <a:p>
            <a:pPr defTabSz="525571" eaLnBrk="0" fontAlgn="base" hangingPunct="0">
              <a:spcBef>
                <a:spcPct val="0"/>
              </a:spcBef>
              <a:spcAft>
                <a:spcPct val="0"/>
              </a:spcAft>
            </a:pPr>
            <a:r>
              <a:rPr lang="en-US" sz="3000" dirty="0">
                <a:latin typeface="Arial" panose="020B0604020202020204" pitchFamily="34" charset="0"/>
                <a:cs typeface="Arial" panose="020B0604020202020204" pitchFamily="34" charset="0"/>
              </a:rPr>
              <a:t>We conducted a retrospective study of Haitian adults with HIV at 11 rural Ministry of Health clinics supported by Partners In Health / Zanmi Lasante who had </a:t>
            </a:r>
            <a:r>
              <a:rPr lang="en-US" sz="3000" i="1" dirty="0">
                <a:latin typeface="Arial" panose="020B0604020202020204" pitchFamily="34" charset="0"/>
                <a:cs typeface="Arial" panose="020B0604020202020204" pitchFamily="34" charset="0"/>
              </a:rPr>
              <a:t>virologic failure on a first-line NNRTI-based regimen and were changed to either dolutegravir or a PI with two NRTIs.</a:t>
            </a:r>
          </a:p>
          <a:p>
            <a:pPr marL="457200" indent="-457200" defTabSz="525571" eaLnBrk="0" fontAlgn="base" hangingPunct="0">
              <a:spcBef>
                <a:spcPct val="0"/>
              </a:spcBef>
              <a:spcAft>
                <a:spcPct val="0"/>
              </a:spcAft>
              <a:buFont typeface="Arial" panose="020B0604020202020204" pitchFamily="34" charset="0"/>
              <a:buChar char="•"/>
            </a:pPr>
            <a:endParaRPr lang="en-US" sz="3000" dirty="0">
              <a:latin typeface="Arial" panose="020B0604020202020204" pitchFamily="34" charset="0"/>
              <a:cs typeface="Arial" panose="020B0604020202020204" pitchFamily="34" charset="0"/>
            </a:endParaRPr>
          </a:p>
          <a:p>
            <a:pPr defTabSz="525571" eaLnBrk="0" fontAlgn="base" hangingPunct="0">
              <a:spcBef>
                <a:spcPct val="0"/>
              </a:spcBef>
              <a:spcAft>
                <a:spcPct val="0"/>
              </a:spcAft>
            </a:pPr>
            <a:r>
              <a:rPr lang="en-US" sz="3000" dirty="0">
                <a:latin typeface="Arial" panose="020B0604020202020204" pitchFamily="34" charset="0"/>
                <a:cs typeface="Arial" panose="020B0604020202020204" pitchFamily="34" charset="0"/>
              </a:rPr>
              <a:t>Demographic and clinical information were abstracted from the electronic record. A multivariable logistic regression model was used to identify factors associated with subsequent virologic suppression. </a:t>
            </a:r>
            <a:endParaRPr lang="en-US" altLang="en-US" sz="3000" dirty="0">
              <a:latin typeface="Arial" panose="020B0604020202020204" pitchFamily="34" charset="0"/>
              <a:cs typeface="Arial" panose="020B0604020202020204" pitchFamily="34" charset="0"/>
            </a:endParaRPr>
          </a:p>
        </p:txBody>
      </p:sp>
      <p:sp>
        <p:nvSpPr>
          <p:cNvPr id="22" name="Rectangle 21">
            <a:extLst>
              <a:ext uri="{FF2B5EF4-FFF2-40B4-BE49-F238E27FC236}">
                <a16:creationId xmlns:a16="http://schemas.microsoft.com/office/drawing/2014/main" id="{8370BDC7-767F-3E45-A991-F17E9FE96802}"/>
              </a:ext>
            </a:extLst>
          </p:cNvPr>
          <p:cNvSpPr/>
          <p:nvPr/>
        </p:nvSpPr>
        <p:spPr>
          <a:xfrm>
            <a:off x="18799153" y="25881736"/>
            <a:ext cx="23101881" cy="812415"/>
          </a:xfrm>
          <a:prstGeom prst="rect">
            <a:avLst/>
          </a:prstGeom>
          <a:solidFill>
            <a:schemeClr val="tx1">
              <a:lumMod val="85000"/>
              <a:lumOff val="1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r>
              <a:rPr lang="en-US" sz="3600" b="1" dirty="0">
                <a:solidFill>
                  <a:schemeClr val="bg1"/>
                </a:solidFill>
                <a:latin typeface="Arial" panose="020B0604020202020204" pitchFamily="34" charset="0"/>
                <a:cs typeface="Arial" panose="020B0604020202020204" pitchFamily="34" charset="0"/>
              </a:rPr>
              <a:t>References</a:t>
            </a:r>
          </a:p>
        </p:txBody>
      </p:sp>
      <p:sp>
        <p:nvSpPr>
          <p:cNvPr id="8" name="Rectangle 7">
            <a:extLst>
              <a:ext uri="{FF2B5EF4-FFF2-40B4-BE49-F238E27FC236}">
                <a16:creationId xmlns:a16="http://schemas.microsoft.com/office/drawing/2014/main" id="{162E751D-6796-1544-A7B7-75133FAB4512}"/>
              </a:ext>
            </a:extLst>
          </p:cNvPr>
          <p:cNvSpPr/>
          <p:nvPr/>
        </p:nvSpPr>
        <p:spPr>
          <a:xfrm>
            <a:off x="18720593" y="6188635"/>
            <a:ext cx="11511757" cy="11633954"/>
          </a:xfrm>
          <a:prstGeom prst="rect">
            <a:avLst/>
          </a:prstGeom>
        </p:spPr>
        <p:txBody>
          <a:bodyPr wrap="square">
            <a:spAutoFit/>
          </a:bodyPr>
          <a:lstStyle/>
          <a:p>
            <a:r>
              <a:rPr lang="en-US" sz="3000" dirty="0">
                <a:solidFill>
                  <a:srgbClr val="212529"/>
                </a:solidFill>
                <a:latin typeface="Arial" panose="020B0604020202020204" pitchFamily="34" charset="0"/>
                <a:ea typeface="Times New Roman" panose="02020603050405020304" pitchFamily="18" charset="0"/>
                <a:cs typeface="Times New Roman" panose="02020603050405020304" pitchFamily="18" charset="0"/>
              </a:rPr>
              <a:t>378 patients were identified who changed ART after experiencing virologic failure on a first-line NNRTI from July 2015 through October 2019. </a:t>
            </a:r>
          </a:p>
          <a:p>
            <a:endParaRPr lang="en-US" sz="3000" dirty="0">
              <a:solidFill>
                <a:srgbClr val="212529"/>
              </a:solidFill>
              <a:latin typeface="Arial" panose="020B0604020202020204" pitchFamily="34" charset="0"/>
              <a:ea typeface="Times New Roman" panose="02020603050405020304" pitchFamily="18" charset="0"/>
              <a:cs typeface="Times New Roman" panose="02020603050405020304" pitchFamily="18" charset="0"/>
            </a:endParaRPr>
          </a:p>
          <a:p>
            <a:r>
              <a:rPr lang="en-US" sz="3000" dirty="0">
                <a:solidFill>
                  <a:srgbClr val="212529"/>
                </a:solidFill>
                <a:latin typeface="Arial" panose="020B0604020202020204" pitchFamily="34" charset="0"/>
                <a:ea typeface="Times New Roman" panose="02020603050405020304" pitchFamily="18" charset="0"/>
                <a:cs typeface="Times New Roman" panose="02020603050405020304" pitchFamily="18" charset="0"/>
              </a:rPr>
              <a:t>Characteristics of patients changed to 2</a:t>
            </a:r>
            <a:r>
              <a:rPr lang="en-US" sz="3000" baseline="30000" dirty="0">
                <a:solidFill>
                  <a:srgbClr val="212529"/>
                </a:solidFill>
                <a:latin typeface="Arial" panose="020B0604020202020204" pitchFamily="34" charset="0"/>
                <a:ea typeface="Times New Roman" panose="02020603050405020304" pitchFamily="18" charset="0"/>
                <a:cs typeface="Times New Roman" panose="02020603050405020304" pitchFamily="18" charset="0"/>
              </a:rPr>
              <a:t>nd</a:t>
            </a:r>
            <a:r>
              <a:rPr lang="en-US" sz="3000" dirty="0">
                <a:solidFill>
                  <a:srgbClr val="212529"/>
                </a:solidFill>
                <a:latin typeface="Arial" panose="020B0604020202020204" pitchFamily="34" charset="0"/>
                <a:ea typeface="Times New Roman" panose="02020603050405020304" pitchFamily="18" charset="0"/>
                <a:cs typeface="Times New Roman" panose="02020603050405020304" pitchFamily="18" charset="0"/>
              </a:rPr>
              <a:t> line treatment (Table 1):</a:t>
            </a:r>
          </a:p>
          <a:p>
            <a:pPr marL="457200" indent="-457200">
              <a:buFont typeface="Arial" panose="020B0604020202020204" pitchFamily="34" charset="0"/>
              <a:buChar char="•"/>
            </a:pPr>
            <a:r>
              <a:rPr lang="en-US" sz="3000" dirty="0">
                <a:solidFill>
                  <a:srgbClr val="212529"/>
                </a:solidFill>
                <a:latin typeface="Arial" panose="020B0604020202020204" pitchFamily="34" charset="0"/>
                <a:ea typeface="Times New Roman" panose="02020603050405020304" pitchFamily="18" charset="0"/>
                <a:cs typeface="Times New Roman" panose="02020603050405020304" pitchFamily="18" charset="0"/>
              </a:rPr>
              <a:t>212 (56%) were female with a median age of 41 (IQR 30-50) </a:t>
            </a:r>
          </a:p>
          <a:p>
            <a:pPr marL="457200" indent="-457200">
              <a:buFont typeface="Arial" panose="020B0604020202020204" pitchFamily="34" charset="0"/>
              <a:buChar char="•"/>
            </a:pPr>
            <a:r>
              <a:rPr lang="en-US" sz="3000" dirty="0">
                <a:solidFill>
                  <a:srgbClr val="212529"/>
                </a:solidFill>
                <a:latin typeface="Arial" panose="020B0604020202020204" pitchFamily="34" charset="0"/>
                <a:ea typeface="Times New Roman" panose="02020603050405020304" pitchFamily="18" charset="0"/>
                <a:cs typeface="Times New Roman" panose="02020603050405020304" pitchFamily="18" charset="0"/>
              </a:rPr>
              <a:t>137 (33%) changed to dolutegravir</a:t>
            </a:r>
          </a:p>
          <a:p>
            <a:pPr marL="457200" indent="-457200">
              <a:buFont typeface="Arial" panose="020B0604020202020204" pitchFamily="34" charset="0"/>
              <a:buChar char="•"/>
            </a:pPr>
            <a:r>
              <a:rPr lang="en-US" sz="3000" dirty="0">
                <a:solidFill>
                  <a:srgbClr val="212529"/>
                </a:solidFill>
                <a:latin typeface="Arial" panose="020B0604020202020204" pitchFamily="34" charset="0"/>
                <a:ea typeface="Times New Roman" panose="02020603050405020304" pitchFamily="18" charset="0"/>
                <a:cs typeface="Times New Roman" panose="02020603050405020304" pitchFamily="18" charset="0"/>
              </a:rPr>
              <a:t>241 (64%) changed to a PI</a:t>
            </a:r>
          </a:p>
          <a:p>
            <a:pPr marL="457200" indent="-457200">
              <a:buFont typeface="Arial" panose="020B0604020202020204" pitchFamily="34" charset="0"/>
              <a:buChar char="•"/>
            </a:pPr>
            <a:r>
              <a:rPr lang="en-US" sz="3000" dirty="0">
                <a:solidFill>
                  <a:srgbClr val="212529"/>
                </a:solidFill>
                <a:latin typeface="Arial" panose="020B0604020202020204" pitchFamily="34" charset="0"/>
                <a:ea typeface="Times New Roman" panose="02020603050405020304" pitchFamily="18" charset="0"/>
                <a:cs typeface="Times New Roman" panose="02020603050405020304" pitchFamily="18" charset="0"/>
              </a:rPr>
              <a:t>96/137 (64%) changed to dolutegravir and 54/241 (22%) changed to a PI did </a:t>
            </a:r>
            <a:r>
              <a:rPr lang="en-US" sz="3000" u="sng" dirty="0">
                <a:solidFill>
                  <a:srgbClr val="212529"/>
                </a:solidFill>
                <a:latin typeface="Arial" panose="020B0604020202020204" pitchFamily="34" charset="0"/>
                <a:ea typeface="Times New Roman" panose="02020603050405020304" pitchFamily="18" charset="0"/>
                <a:cs typeface="Times New Roman" panose="02020603050405020304" pitchFamily="18" charset="0"/>
              </a:rPr>
              <a:t>not</a:t>
            </a:r>
            <a:r>
              <a:rPr lang="en-US" sz="3000" dirty="0">
                <a:solidFill>
                  <a:srgbClr val="212529"/>
                </a:solidFill>
                <a:latin typeface="Arial" panose="020B0604020202020204" pitchFamily="34" charset="0"/>
                <a:ea typeface="Times New Roman" panose="02020603050405020304" pitchFamily="18" charset="0"/>
                <a:cs typeface="Times New Roman" panose="02020603050405020304" pitchFamily="18" charset="0"/>
              </a:rPr>
              <a:t> change NRTIs; among these 94% received TDF and 3TC</a:t>
            </a:r>
          </a:p>
          <a:p>
            <a:pPr marL="457200" indent="-457200">
              <a:buFont typeface="Arial" panose="020B0604020202020204" pitchFamily="34" charset="0"/>
              <a:buChar char="•"/>
            </a:pPr>
            <a:r>
              <a:rPr lang="en-US" sz="3000" dirty="0">
                <a:solidFill>
                  <a:srgbClr val="212529"/>
                </a:solidFill>
                <a:latin typeface="Arial" panose="020B0604020202020204" pitchFamily="34" charset="0"/>
                <a:ea typeface="Times New Roman" panose="02020603050405020304" pitchFamily="18" charset="0"/>
                <a:cs typeface="Times New Roman" panose="02020603050405020304" pitchFamily="18" charset="0"/>
              </a:rPr>
              <a:t>Only 4 patients (1%) were receiving tuberculosis treatment</a:t>
            </a:r>
          </a:p>
          <a:p>
            <a:endParaRPr lang="en-US" sz="3000" dirty="0">
              <a:solidFill>
                <a:srgbClr val="212529"/>
              </a:solidFill>
              <a:latin typeface="Arial" panose="020B0604020202020204" pitchFamily="34" charset="0"/>
              <a:ea typeface="Times New Roman" panose="02020603050405020304" pitchFamily="18" charset="0"/>
              <a:cs typeface="Times New Roman" panose="02020603050405020304" pitchFamily="18" charset="0"/>
            </a:endParaRPr>
          </a:p>
          <a:p>
            <a:r>
              <a:rPr lang="en-US" sz="3000" dirty="0">
                <a:solidFill>
                  <a:srgbClr val="212529"/>
                </a:solidFill>
                <a:latin typeface="Arial" panose="020B0604020202020204" pitchFamily="34" charset="0"/>
                <a:ea typeface="Times New Roman" panose="02020603050405020304" pitchFamily="18" charset="0"/>
                <a:cs typeface="Times New Roman" panose="02020603050405020304" pitchFamily="18" charset="0"/>
              </a:rPr>
              <a:t>Subsequent viral load testing was available for 279 patients (74%), and virologic suppression was achieved in:</a:t>
            </a:r>
          </a:p>
          <a:p>
            <a:pPr marL="457200" indent="-457200">
              <a:buFont typeface="Arial" panose="020B0604020202020204" pitchFamily="34" charset="0"/>
              <a:buChar char="•"/>
            </a:pPr>
            <a:r>
              <a:rPr lang="en-US" sz="3000" dirty="0">
                <a:solidFill>
                  <a:srgbClr val="212529"/>
                </a:solidFill>
                <a:latin typeface="Arial" panose="020B0604020202020204" pitchFamily="34" charset="0"/>
                <a:ea typeface="Times New Roman" panose="02020603050405020304" pitchFamily="18" charset="0"/>
                <a:cs typeface="Times New Roman" panose="02020603050405020304" pitchFamily="18" charset="0"/>
              </a:rPr>
              <a:t>40/65 (62%) of patients changed to dolutegravir, and</a:t>
            </a:r>
          </a:p>
          <a:p>
            <a:pPr marL="457200" indent="-457200">
              <a:buFont typeface="Arial" panose="020B0604020202020204" pitchFamily="34" charset="0"/>
              <a:buChar char="•"/>
            </a:pPr>
            <a:r>
              <a:rPr lang="en-US" sz="3000" dirty="0">
                <a:solidFill>
                  <a:srgbClr val="212529"/>
                </a:solidFill>
                <a:latin typeface="Arial" panose="020B0604020202020204" pitchFamily="34" charset="0"/>
                <a:ea typeface="Times New Roman" panose="02020603050405020304" pitchFamily="18" charset="0"/>
                <a:cs typeface="Times New Roman" panose="02020603050405020304" pitchFamily="18" charset="0"/>
              </a:rPr>
              <a:t>75/214 (35%) of patients changed a PI.</a:t>
            </a:r>
          </a:p>
          <a:p>
            <a:endParaRPr lang="en-US" sz="3000" dirty="0">
              <a:solidFill>
                <a:srgbClr val="212529"/>
              </a:solidFill>
              <a:latin typeface="Arial" panose="020B0604020202020204" pitchFamily="34" charset="0"/>
              <a:ea typeface="Times New Roman" panose="02020603050405020304" pitchFamily="18" charset="0"/>
              <a:cs typeface="Times New Roman" panose="02020603050405020304" pitchFamily="18" charset="0"/>
            </a:endParaRPr>
          </a:p>
          <a:p>
            <a:r>
              <a:rPr lang="en-US" sz="3000" dirty="0">
                <a:solidFill>
                  <a:srgbClr val="212529"/>
                </a:solidFill>
                <a:latin typeface="Arial" panose="020B0604020202020204" pitchFamily="34" charset="0"/>
                <a:ea typeface="Times New Roman" panose="02020603050405020304" pitchFamily="18" charset="0"/>
                <a:cs typeface="Times New Roman" panose="02020603050405020304" pitchFamily="18" charset="0"/>
              </a:rPr>
              <a:t>In our multivariable model, switching to dolutegravir was independently associated with subsequent virologic suppression with adjusted odds ratio of 2.91 (Table 2).</a:t>
            </a:r>
          </a:p>
          <a:p>
            <a:endParaRPr lang="en-US" sz="3000" dirty="0">
              <a:solidFill>
                <a:srgbClr val="212529"/>
              </a:solidFill>
              <a:latin typeface="Arial" panose="020B0604020202020204" pitchFamily="34" charset="0"/>
              <a:ea typeface="Calibri" panose="020F0502020204030204" pitchFamily="34" charset="0"/>
              <a:cs typeface="Times New Roman" panose="02020603050405020304" pitchFamily="18" charset="0"/>
            </a:endParaRPr>
          </a:p>
          <a:p>
            <a:r>
              <a:rPr lang="en-US" sz="3000" dirty="0">
                <a:solidFill>
                  <a:srgbClr val="212529"/>
                </a:solidFill>
                <a:latin typeface="Arial" panose="020B0604020202020204" pitchFamily="34" charset="0"/>
                <a:ea typeface="Calibri" panose="020F0502020204030204" pitchFamily="34" charset="0"/>
                <a:cs typeface="Times New Roman" panose="02020603050405020304" pitchFamily="18" charset="0"/>
              </a:rPr>
              <a:t>Age (per five year increase) was also independently </a:t>
            </a:r>
            <a:r>
              <a:rPr lang="en-US" sz="3000" dirty="0">
                <a:solidFill>
                  <a:srgbClr val="212529"/>
                </a:solidFill>
                <a:latin typeface="Arial" panose="020B0604020202020204" pitchFamily="34" charset="0"/>
                <a:ea typeface="Times New Roman" panose="02020603050405020304" pitchFamily="18" charset="0"/>
                <a:cs typeface="Times New Roman" panose="02020603050405020304" pitchFamily="18" charset="0"/>
              </a:rPr>
              <a:t>associated with subsequent virologic suppression with adjusted odds ratio of 1.15. </a:t>
            </a:r>
            <a:endParaRPr lang="en-US" sz="3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a:extLst>
              <a:ext uri="{FF2B5EF4-FFF2-40B4-BE49-F238E27FC236}">
                <a16:creationId xmlns:a16="http://schemas.microsoft.com/office/drawing/2014/main" id="{C80E19CD-13D5-C64C-9929-DDB8C73BF9B0}"/>
              </a:ext>
            </a:extLst>
          </p:cNvPr>
          <p:cNvSpPr/>
          <p:nvPr/>
        </p:nvSpPr>
        <p:spPr>
          <a:xfrm>
            <a:off x="18799153" y="20374572"/>
            <a:ext cx="10461646" cy="3785652"/>
          </a:xfrm>
          <a:prstGeom prst="rect">
            <a:avLst/>
          </a:prstGeom>
        </p:spPr>
        <p:txBody>
          <a:bodyPr wrap="square">
            <a:spAutoFit/>
          </a:bodyPr>
          <a:lstStyle/>
          <a:p>
            <a:r>
              <a:rPr lang="en-US" sz="3000" dirty="0">
                <a:latin typeface="Arial" panose="020B0604020202020204" pitchFamily="34" charset="0"/>
                <a:ea typeface="Times New Roman" panose="02020603050405020304" pitchFamily="18" charset="0"/>
                <a:cs typeface="Times New Roman" panose="02020603050405020304" pitchFamily="18" charset="0"/>
              </a:rPr>
              <a:t>Our experience suggests that for patients experiencing virologic failure on a first-line NNRTI without an available genotype, changing to dolutegravir is a </a:t>
            </a:r>
            <a:r>
              <a:rPr lang="en-US" sz="3000" u="sng" dirty="0">
                <a:latin typeface="Arial" panose="020B0604020202020204" pitchFamily="34" charset="0"/>
                <a:ea typeface="Times New Roman" panose="02020603050405020304" pitchFamily="18" charset="0"/>
                <a:cs typeface="Times New Roman" panose="02020603050405020304" pitchFamily="18" charset="0"/>
              </a:rPr>
              <a:t>superior strategy</a:t>
            </a:r>
            <a:r>
              <a:rPr lang="en-US" sz="3000" dirty="0">
                <a:latin typeface="Arial" panose="020B0604020202020204" pitchFamily="34" charset="0"/>
                <a:ea typeface="Times New Roman" panose="02020603050405020304" pitchFamily="18" charset="0"/>
                <a:cs typeface="Times New Roman" panose="02020603050405020304" pitchFamily="18" charset="0"/>
              </a:rPr>
              <a:t> compared to changing to a PI, even if NRTIs are not changed.</a:t>
            </a:r>
          </a:p>
          <a:p>
            <a:endParaRPr lang="en-US" sz="3000" dirty="0">
              <a:solidFill>
                <a:srgbClr val="212529"/>
              </a:solidFill>
              <a:latin typeface="Arial" panose="020B0604020202020204" pitchFamily="34" charset="0"/>
              <a:ea typeface="Times New Roman" panose="02020603050405020304" pitchFamily="18" charset="0"/>
              <a:cs typeface="Times New Roman" panose="02020603050405020304" pitchFamily="18" charset="0"/>
            </a:endParaRPr>
          </a:p>
          <a:p>
            <a:r>
              <a:rPr lang="en-US" sz="3000" dirty="0">
                <a:solidFill>
                  <a:srgbClr val="212529"/>
                </a:solidFill>
                <a:latin typeface="Arial" panose="020B0604020202020204" pitchFamily="34" charset="0"/>
                <a:ea typeface="Times New Roman" panose="02020603050405020304" pitchFamily="18" charset="0"/>
                <a:cs typeface="Times New Roman" panose="02020603050405020304" pitchFamily="18" charset="0"/>
              </a:rPr>
              <a:t>This study is limited by differential subsequent viral load testing available between dolutegravir and PIs.</a:t>
            </a:r>
            <a:endParaRPr lang="en-US" sz="3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497FB595-D935-A74C-AC28-918A4E16D444}"/>
              </a:ext>
            </a:extLst>
          </p:cNvPr>
          <p:cNvSpPr/>
          <p:nvPr/>
        </p:nvSpPr>
        <p:spPr>
          <a:xfrm>
            <a:off x="18720592" y="26791831"/>
            <a:ext cx="23180441" cy="1477328"/>
          </a:xfrm>
          <a:prstGeom prst="rect">
            <a:avLst/>
          </a:prstGeom>
        </p:spPr>
        <p:txBody>
          <a:bodyPr wrap="square">
            <a:spAutoFit/>
          </a:bodyPr>
          <a:lstStyle/>
          <a:p>
            <a:r>
              <a:rPr lang="en-US" sz="3000" dirty="0">
                <a:solidFill>
                  <a:srgbClr val="222222"/>
                </a:solidFill>
                <a:latin typeface="Arial" panose="020B0604020202020204" pitchFamily="34" charset="0"/>
              </a:rPr>
              <a:t>1. Aboud, Michael, et al. "Dolutegravir versus ritonavir-boosted lopinavir both with dual nucleoside reverse transcriptase inhibitor therapy in adults with HIV-1 infection in whom first-line therapy has failed (DAWNING): an open-label, non-inferiority, phase 3b trial." </a:t>
            </a:r>
            <a:r>
              <a:rPr lang="en-US" sz="3000" i="1" dirty="0">
                <a:solidFill>
                  <a:srgbClr val="222222"/>
                </a:solidFill>
                <a:latin typeface="Arial" panose="020B0604020202020204" pitchFamily="34" charset="0"/>
              </a:rPr>
              <a:t>The Lancet Infectious Diseases</a:t>
            </a:r>
            <a:r>
              <a:rPr lang="en-US" sz="3000" dirty="0">
                <a:solidFill>
                  <a:srgbClr val="222222"/>
                </a:solidFill>
                <a:latin typeface="Arial" panose="020B0604020202020204" pitchFamily="34" charset="0"/>
              </a:rPr>
              <a:t> 19.3 (2019): 253-264.</a:t>
            </a:r>
            <a:endParaRPr lang="en-US" sz="3000" dirty="0"/>
          </a:p>
        </p:txBody>
      </p:sp>
      <p:sp>
        <p:nvSpPr>
          <p:cNvPr id="25" name="Rectangle 24">
            <a:extLst>
              <a:ext uri="{FF2B5EF4-FFF2-40B4-BE49-F238E27FC236}">
                <a16:creationId xmlns:a16="http://schemas.microsoft.com/office/drawing/2014/main" id="{7EAEA055-3312-1A4A-B39E-D37E11942891}"/>
              </a:ext>
            </a:extLst>
          </p:cNvPr>
          <p:cNvSpPr/>
          <p:nvPr/>
        </p:nvSpPr>
        <p:spPr>
          <a:xfrm>
            <a:off x="18720593" y="18583118"/>
            <a:ext cx="10863982" cy="1327029"/>
          </a:xfrm>
          <a:prstGeom prst="rect">
            <a:avLst/>
          </a:prstGeom>
          <a:solidFill>
            <a:srgbClr val="008E3C"/>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r>
              <a:rPr lang="en-US" sz="4000" b="1" dirty="0">
                <a:solidFill>
                  <a:schemeClr val="bg1"/>
                </a:solidFill>
                <a:latin typeface="Arial" panose="020B0604020202020204" pitchFamily="34" charset="0"/>
                <a:cs typeface="Arial" panose="020B0604020202020204" pitchFamily="34" charset="0"/>
              </a:rPr>
              <a:t>Conclusions</a:t>
            </a:r>
          </a:p>
        </p:txBody>
      </p:sp>
      <p:pic>
        <p:nvPicPr>
          <p:cNvPr id="35" name="Picture 34">
            <a:extLst>
              <a:ext uri="{FF2B5EF4-FFF2-40B4-BE49-F238E27FC236}">
                <a16:creationId xmlns:a16="http://schemas.microsoft.com/office/drawing/2014/main" id="{37A9780A-7FE3-584F-870C-AECFCB3B2084}"/>
              </a:ext>
            </a:extLst>
          </p:cNvPr>
          <p:cNvPicPr>
            <a:picLocks noChangeAspect="1"/>
          </p:cNvPicPr>
          <p:nvPr/>
        </p:nvPicPr>
        <p:blipFill>
          <a:blip r:embed="rId5"/>
          <a:stretch>
            <a:fillRect/>
          </a:stretch>
        </p:blipFill>
        <p:spPr>
          <a:xfrm>
            <a:off x="30953302" y="6325163"/>
            <a:ext cx="10239556" cy="7328116"/>
          </a:xfrm>
          <a:prstGeom prst="rect">
            <a:avLst/>
          </a:prstGeom>
        </p:spPr>
      </p:pic>
      <p:pic>
        <p:nvPicPr>
          <p:cNvPr id="36" name="Picture 35">
            <a:extLst>
              <a:ext uri="{FF2B5EF4-FFF2-40B4-BE49-F238E27FC236}">
                <a16:creationId xmlns:a16="http://schemas.microsoft.com/office/drawing/2014/main" id="{01D6B267-FF1A-014C-AC8A-052DBBC01813}"/>
              </a:ext>
            </a:extLst>
          </p:cNvPr>
          <p:cNvPicPr>
            <a:picLocks noChangeAspect="1"/>
          </p:cNvPicPr>
          <p:nvPr/>
        </p:nvPicPr>
        <p:blipFill>
          <a:blip r:embed="rId6"/>
          <a:stretch>
            <a:fillRect/>
          </a:stretch>
        </p:blipFill>
        <p:spPr>
          <a:xfrm>
            <a:off x="30656548" y="14367266"/>
            <a:ext cx="10655476" cy="3287749"/>
          </a:xfrm>
          <a:prstGeom prst="rect">
            <a:avLst/>
          </a:prstGeom>
        </p:spPr>
      </p:pic>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rotWithShape="1">
          <a:blip r:embed="rId7">
            <a:biLevel thresh="25000"/>
            <a:extLst>
              <a:ext uri="{BEBA8EAE-BF5A-486C-A8C5-ECC9F3942E4B}">
                <a14:imgProps xmlns:a14="http://schemas.microsoft.com/office/drawing/2010/main">
                  <a14:imgLayer>
                    <a14:imgEffect>
                      <a14:saturation sat="400000"/>
                    </a14:imgEffect>
                  </a14:imgLayer>
                </a14:imgProps>
              </a:ext>
            </a:extLst>
          </a:blip>
          <a:srcRect/>
          <a:stretch/>
        </p:blipFill>
        <p:spPr>
          <a:xfrm>
            <a:off x="38224493" y="1024166"/>
            <a:ext cx="1905000" cy="1905000"/>
          </a:xfrm>
          <a:prstGeom prst="rect">
            <a:avLst/>
          </a:prstGeom>
        </p:spPr>
      </p:pic>
      <p:pic>
        <p:nvPicPr>
          <p:cNvPr id="27" name="Picture 26">
            <a:extLst>
              <a:ext uri="{FF2B5EF4-FFF2-40B4-BE49-F238E27FC236}">
                <a16:creationId xmlns:a16="http://schemas.microsoft.com/office/drawing/2014/main" id="{15071DA1-E4CE-1A45-9049-869ADC8D8696}"/>
              </a:ext>
            </a:extLst>
          </p:cNvPr>
          <p:cNvPicPr>
            <a:picLocks noChangeAspect="1"/>
          </p:cNvPicPr>
          <p:nvPr/>
        </p:nvPicPr>
        <p:blipFill rotWithShape="1">
          <a:blip r:embed="rId8">
            <a:extLst>
              <a:ext uri="{28A0092B-C50C-407E-A947-70E740481C1C}">
                <a14:useLocalDpi xmlns:a14="http://schemas.microsoft.com/office/drawing/2010/main" val="0"/>
              </a:ext>
            </a:extLst>
          </a:blip>
          <a:srcRect t="29039" b="5360"/>
          <a:stretch/>
        </p:blipFill>
        <p:spPr>
          <a:xfrm>
            <a:off x="1094206" y="20391605"/>
            <a:ext cx="16072565" cy="7916592"/>
          </a:xfrm>
          <a:prstGeom prst="rect">
            <a:avLst/>
          </a:prstGeom>
        </p:spPr>
      </p:pic>
      <p:pic>
        <p:nvPicPr>
          <p:cNvPr id="29" name="Picture 28">
            <a:extLst>
              <a:ext uri="{FF2B5EF4-FFF2-40B4-BE49-F238E27FC236}">
                <a16:creationId xmlns:a16="http://schemas.microsoft.com/office/drawing/2014/main" id="{A5BF7DB7-6E00-7A45-BAF5-2582DA676D52}"/>
              </a:ext>
            </a:extLst>
          </p:cNvPr>
          <p:cNvPicPr>
            <a:picLocks noChangeAspect="1"/>
          </p:cNvPicPr>
          <p:nvPr/>
        </p:nvPicPr>
        <p:blipFill rotWithShape="1">
          <a:blip r:embed="rId9">
            <a:extLst>
              <a:ext uri="{28A0092B-C50C-407E-A947-70E740481C1C}">
                <a14:useLocalDpi xmlns:a14="http://schemas.microsoft.com/office/drawing/2010/main" val="0"/>
              </a:ext>
            </a:extLst>
          </a:blip>
          <a:srcRect b="5902"/>
          <a:stretch/>
        </p:blipFill>
        <p:spPr>
          <a:xfrm>
            <a:off x="30229360" y="18612800"/>
            <a:ext cx="10690040" cy="6799010"/>
          </a:xfrm>
          <a:prstGeom prst="rect">
            <a:avLst/>
          </a:prstGeom>
        </p:spPr>
      </p:pic>
      <p:sp>
        <p:nvSpPr>
          <p:cNvPr id="32" name="Rectangle 31">
            <a:extLst>
              <a:ext uri="{FF2B5EF4-FFF2-40B4-BE49-F238E27FC236}">
                <a16:creationId xmlns:a16="http://schemas.microsoft.com/office/drawing/2014/main" id="{FAEAB19F-DE1E-0849-8819-7D897253CD63}"/>
              </a:ext>
            </a:extLst>
          </p:cNvPr>
          <p:cNvSpPr/>
          <p:nvPr/>
        </p:nvSpPr>
        <p:spPr>
          <a:xfrm>
            <a:off x="1008974" y="28365347"/>
            <a:ext cx="8242641" cy="369332"/>
          </a:xfrm>
          <a:prstGeom prst="rect">
            <a:avLst/>
          </a:prstGeom>
        </p:spPr>
        <p:txBody>
          <a:bodyPr wrap="none">
            <a:spAutoFit/>
          </a:bodyPr>
          <a:lstStyle/>
          <a:p>
            <a:r>
              <a:rPr lang="en-US" i="1" dirty="0"/>
              <a:t>Patients waiting outside a Partners In Health / Zanmi Lasante HIV clinic in central Haiti.</a:t>
            </a:r>
            <a:endParaRPr lang="en-US" dirty="0"/>
          </a:p>
        </p:txBody>
      </p:sp>
      <p:sp>
        <p:nvSpPr>
          <p:cNvPr id="33" name="Rectangle 32">
            <a:extLst>
              <a:ext uri="{FF2B5EF4-FFF2-40B4-BE49-F238E27FC236}">
                <a16:creationId xmlns:a16="http://schemas.microsoft.com/office/drawing/2014/main" id="{9B0366C8-06D8-554C-BB13-1FAA19655439}"/>
              </a:ext>
            </a:extLst>
          </p:cNvPr>
          <p:cNvSpPr/>
          <p:nvPr/>
        </p:nvSpPr>
        <p:spPr>
          <a:xfrm>
            <a:off x="30229360" y="25396804"/>
            <a:ext cx="10245868" cy="923330"/>
          </a:xfrm>
          <a:prstGeom prst="rect">
            <a:avLst/>
          </a:prstGeom>
        </p:spPr>
        <p:txBody>
          <a:bodyPr wrap="square">
            <a:spAutoFit/>
          </a:bodyPr>
          <a:lstStyle/>
          <a:p>
            <a:pPr fontAlgn="base"/>
            <a:r>
              <a:rPr lang="en-US" i="1" dirty="0">
                <a:latin typeface="Whitney 4r"/>
              </a:rPr>
              <a:t>Dieuline Louis tests blood samples for HIV clinic in Boucan Carre, Haiti.</a:t>
            </a:r>
          </a:p>
          <a:p>
            <a:br>
              <a:rPr lang="en-US" b="1" dirty="0"/>
            </a:br>
            <a:endParaRPr lang="en-US" b="1" dirty="0"/>
          </a:p>
        </p:txBody>
      </p:sp>
      <p:pic>
        <p:nvPicPr>
          <p:cNvPr id="38" name="Picture 37">
            <a:extLst>
              <a:ext uri="{FF2B5EF4-FFF2-40B4-BE49-F238E27FC236}">
                <a16:creationId xmlns:a16="http://schemas.microsoft.com/office/drawing/2014/main" id="{A9458E00-0E58-E34D-87E9-21AADD3F5342}"/>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05969" y="297559"/>
            <a:ext cx="5846862" cy="3273985"/>
          </a:xfrm>
          <a:prstGeom prst="rect">
            <a:avLst/>
          </a:prstGeom>
        </p:spPr>
      </p:pic>
    </p:spTree>
    <p:extLst>
      <p:ext uri="{BB962C8B-B14F-4D97-AF65-F5344CB8AC3E}">
        <p14:creationId xmlns:p14="http://schemas.microsoft.com/office/powerpoint/2010/main" val="1125118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2968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724</Words>
  <Application>Microsoft Office PowerPoint</Application>
  <PresentationFormat>Benutzerdefiniert</PresentationFormat>
  <Paragraphs>52</Paragraphs>
  <Slides>1</Slides>
  <Notes>0</Notes>
  <HiddenSlides>0</HiddenSlides>
  <MMClips>1</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vt:i4>
      </vt:variant>
    </vt:vector>
  </HeadingPairs>
  <TitlesOfParts>
    <vt:vector size="7" baseType="lpstr">
      <vt:lpstr>Arial</vt:lpstr>
      <vt:lpstr>Calibri</vt:lpstr>
      <vt:lpstr>Calibri Light</vt:lpstr>
      <vt:lpstr>Century Gothic</vt:lpstr>
      <vt:lpstr>Whitney 4r</vt:lpstr>
      <vt:lpstr>Office Theme</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Mona Dolan</dc:creator>
  <cp:lastModifiedBy>Alexander Leb</cp:lastModifiedBy>
  <cp:revision>45</cp:revision>
  <dcterms:created xsi:type="dcterms:W3CDTF">2016-06-23T11:49:10Z</dcterms:created>
  <dcterms:modified xsi:type="dcterms:W3CDTF">2020-06-30T13:31:21Z</dcterms:modified>
</cp:coreProperties>
</file>